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0" r:id="rId3"/>
    <p:sldId id="291" r:id="rId4"/>
    <p:sldId id="289" r:id="rId5"/>
    <p:sldId id="288" r:id="rId6"/>
    <p:sldId id="286" r:id="rId7"/>
    <p:sldId id="257" r:id="rId8"/>
    <p:sldId id="287" r:id="rId9"/>
    <p:sldId id="279" r:id="rId10"/>
    <p:sldId id="280" r:id="rId11"/>
    <p:sldId id="281" r:id="rId12"/>
    <p:sldId id="282" r:id="rId13"/>
    <p:sldId id="283" r:id="rId14"/>
    <p:sldId id="285" r:id="rId15"/>
    <p:sldId id="28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E08"/>
    <a:srgbClr val="B92D14"/>
    <a:srgbClr val="35759D"/>
    <a:srgbClr val="35B19D"/>
    <a:srgbClr val="000000"/>
    <a:srgbClr val="FFFF00"/>
    <a:srgbClr val="491403"/>
    <a:srgbClr val="3A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5596" autoAdjust="0"/>
  </p:normalViewPr>
  <p:slideViewPr>
    <p:cSldViewPr>
      <p:cViewPr>
        <p:scale>
          <a:sx n="76" d="100"/>
          <a:sy n="76" d="100"/>
        </p:scale>
        <p:origin x="-96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D2BF72-7E80-4B68-A541-092083860F7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30063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927B8-D49B-438B-8128-F321CD87FEB1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875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931D1-F4F6-409D-B837-9315103EB942}" type="slidenum">
              <a:rPr lang="en-US" altLang="ru-RU"/>
              <a:pPr/>
              <a:t>10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1221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931D1-F4F6-409D-B837-9315103EB942}" type="slidenum">
              <a:rPr lang="en-US" altLang="ru-RU"/>
              <a:pPr/>
              <a:t>11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6849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931D1-F4F6-409D-B837-9315103EB942}" type="slidenum">
              <a:rPr lang="en-US" altLang="ru-RU"/>
              <a:pPr/>
              <a:t>12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5349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931D1-F4F6-409D-B837-9315103EB942}" type="slidenum">
              <a:rPr lang="en-US" altLang="ru-RU"/>
              <a:pPr/>
              <a:t>13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7045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931D1-F4F6-409D-B837-9315103EB942}" type="slidenum">
              <a:rPr lang="en-US" altLang="ru-RU"/>
              <a:pPr/>
              <a:t>14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14821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931D1-F4F6-409D-B837-9315103EB942}" type="slidenum">
              <a:rPr lang="en-US" altLang="ru-RU"/>
              <a:pPr/>
              <a:t>15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925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00C70-C7B3-40C4-A4E4-28EE6B43C569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9494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931D1-F4F6-409D-B837-9315103EB942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3677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931D1-F4F6-409D-B837-9315103EB942}" type="slidenum">
              <a:rPr lang="en-US" altLang="ru-RU"/>
              <a:pPr/>
              <a:t>4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342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931D1-F4F6-409D-B837-9315103EB942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1945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931D1-F4F6-409D-B837-9315103EB942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8601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00C70-C7B3-40C4-A4E4-28EE6B43C569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2821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931D1-F4F6-409D-B837-9315103EB942}" type="slidenum">
              <a:rPr lang="en-US" altLang="ru-RU"/>
              <a:pPr/>
              <a:t>8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2230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931D1-F4F6-409D-B837-9315103EB942}" type="slidenum">
              <a:rPr lang="en-US" altLang="ru-RU"/>
              <a:pPr/>
              <a:t>9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507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60198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06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1065213"/>
            <a:ext cx="203835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065213"/>
            <a:ext cx="596265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0214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2009775"/>
            <a:ext cx="40005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009775"/>
            <a:ext cx="40005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1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91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88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84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3543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1824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065213"/>
            <a:ext cx="81534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2009775"/>
            <a:ext cx="8153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librarybgarf" TargetMode="External"/><Relationship Id="rId3" Type="http://schemas.openxmlformats.org/officeDocument/2006/relationships/image" Target="../media/image3.jpeg"/><Relationship Id="rId7" Type="http://schemas.openxmlformats.org/officeDocument/2006/relationships/hyperlink" Target="mailto:libbgaya@mail.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ibbgana@mail.ru" TargetMode="External"/><Relationship Id="rId5" Type="http://schemas.openxmlformats.org/officeDocument/2006/relationships/hyperlink" Target="mailto:libbga@mail.ru" TargetMode="External"/><Relationship Id="rId4" Type="http://schemas.openxmlformats.org/officeDocument/2006/relationships/hyperlink" Target="mailto:biblbga@mail.ru" TargetMode="External"/><Relationship Id="rId9" Type="http://schemas.openxmlformats.org/officeDocument/2006/relationships/hyperlink" Target="http://www.bgarf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544" y="5589240"/>
            <a:ext cx="7772400" cy="704850"/>
          </a:xfrm>
        </p:spPr>
        <p:txBody>
          <a:bodyPr/>
          <a:lstStyle/>
          <a:p>
            <a:r>
              <a:rPr lang="ru-RU" alt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Учитесь быть </a:t>
            </a: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студентом</a:t>
            </a:r>
            <a:endParaRPr lang="ru-RU" alt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784"/>
            <a:ext cx="6934200" cy="40814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4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книг в библиотеке. Знакомство с устройством каталога. Титульный лист и каталожная карточка, их взаимосвязь. Шифр книги. Систематический каталог. Отделы каталога. Разделители. Связь систематического каталога с расстановкой книг на полках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5. 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Энциклопедии, словари, справочники. Структура справочной литературы: алфавитное расположение материала, алфавитные указатели, предметные указатели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6. 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книги: аннотация, предисловие, послесловие, содержание, словарь. Использование знаний о структуре при   выборе и чтении книг.</a:t>
            </a:r>
            <a:endParaRPr lang="en-US" alt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404664"/>
            <a:ext cx="7079704" cy="715963"/>
          </a:xfrm>
        </p:spPr>
        <p:txBody>
          <a:bodyPr/>
          <a:lstStyle/>
          <a:p>
            <a:pPr algn="ctr"/>
            <a:r>
              <a:rPr lang="ru-RU" altLang="ru-RU" sz="3200" dirty="0" smtClean="0">
                <a:solidFill>
                  <a:srgbClr val="B92D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Информационно-библиографическая компетентность</a:t>
            </a:r>
            <a:endParaRPr lang="en-US" altLang="ru-RU" sz="3200" dirty="0">
              <a:solidFill>
                <a:srgbClr val="B92D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59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784"/>
            <a:ext cx="6934200" cy="40814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7.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Выбор книг в библиотеке. Систематический каталог. Обучение самостоятельному поиску информации. Библиотечный каталог, картотека, библиографические указатели, тематические списки литературы. Титульный лист книги и каталожная карточка. Аннотация на каталожной карточке. Шифр. Основные деления. Расположение карточек в каталоге и книг на полке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8.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Выбор книг. Библиографические указатели. Понятие «библиография», ее назначение. Библиографические указатели и их отличие от систематического каталога. Как пользоваться указателем при выборе книг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9.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Справочная литература. Роль и значение справочной литературы. Порядок пользования.</a:t>
            </a:r>
            <a:endParaRPr lang="en-US" alt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404664"/>
            <a:ext cx="7079704" cy="715963"/>
          </a:xfrm>
        </p:spPr>
        <p:txBody>
          <a:bodyPr/>
          <a:lstStyle/>
          <a:p>
            <a:pPr algn="ctr"/>
            <a:r>
              <a:rPr lang="ru-RU" altLang="ru-RU" sz="3200" dirty="0" smtClean="0">
                <a:solidFill>
                  <a:srgbClr val="B92D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Информационно-библиографическая компетентность</a:t>
            </a:r>
            <a:endParaRPr lang="en-US" altLang="ru-RU" sz="3200" dirty="0">
              <a:solidFill>
                <a:srgbClr val="B92D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77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784"/>
            <a:ext cx="6934200" cy="40814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10.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Периодические издания для студентов. Разнообразие прессы. Справочный отдел последнего номера в году. Использование материалов периодически в учебе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11.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Справочно-библиографический аппарат библиотеки: структура и назначение. Алфавитные и систематические каталоги. Алфавитно-предметный указатель. Справочная литература. Энциклопедии: универсальная (БСЭ), отраслевые (историческая, литературная, физическая и др.). Поиск литературы с помощью систематического каталога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12.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Книга и ее создатели. Структура книги, использование ее аппарата при чтении. Дополнительные сведения о титульном листе: серия, выходные данные, информация о переводчике, переиздании и др., определение содержания книги по ее элементам при беглом просмотре.</a:t>
            </a:r>
            <a:endParaRPr lang="en-US" alt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404664"/>
            <a:ext cx="7079704" cy="715963"/>
          </a:xfrm>
        </p:spPr>
        <p:txBody>
          <a:bodyPr/>
          <a:lstStyle/>
          <a:p>
            <a:pPr algn="ctr"/>
            <a:r>
              <a:rPr lang="ru-RU" altLang="ru-RU" sz="3200" dirty="0" smtClean="0">
                <a:solidFill>
                  <a:srgbClr val="B92D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Информационно-библиографическая компетентность</a:t>
            </a:r>
            <a:endParaRPr lang="en-US" altLang="ru-RU" sz="3200" dirty="0">
              <a:solidFill>
                <a:srgbClr val="B92D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85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784"/>
            <a:ext cx="6934200" cy="40814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13.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Техника интеллектуального труда. Методы работы с информацией. Анализ художественной, научно-популярной, учебной, справочной литературы. Составление плана. Конспектирование. Виды конспектов: текстуальный, свободный, смешанный. Тезисы. Библиографическое оформление цитат и выписок. Список использованной литературы. Оформление реферата, конспекта, доклада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14. 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Книги по естественным наукам и технике для студентов: специфика, особенности их чтения, методика использования в обучении. Справочная литература по естественным наукам и технике. Серии книг по естественным наукам и технике, их тематика. Связь с программой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15. 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литература для студентов. Основные жанры и виды: библиографические очерки, повести, мемуары, публицистические произведения.</a:t>
            </a:r>
            <a:endParaRPr lang="en-US" alt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404664"/>
            <a:ext cx="7079704" cy="715963"/>
          </a:xfrm>
        </p:spPr>
        <p:txBody>
          <a:bodyPr/>
          <a:lstStyle/>
          <a:p>
            <a:pPr algn="ctr"/>
            <a:r>
              <a:rPr lang="ru-RU" altLang="ru-RU" sz="3200" dirty="0" smtClean="0">
                <a:solidFill>
                  <a:srgbClr val="B92D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Информационно-библиографическая компетентность</a:t>
            </a:r>
            <a:endParaRPr lang="en-US" altLang="ru-RU" sz="3200" dirty="0">
              <a:solidFill>
                <a:srgbClr val="B92D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17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404664"/>
            <a:ext cx="7079704" cy="715963"/>
          </a:xfrm>
        </p:spPr>
        <p:txBody>
          <a:bodyPr/>
          <a:lstStyle/>
          <a:p>
            <a:pPr algn="ctr"/>
            <a:r>
              <a:rPr lang="ru-RU" altLang="ru-RU" sz="3200" dirty="0" smtClean="0">
                <a:solidFill>
                  <a:srgbClr val="B92D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Информационно-библиографическая компетентность</a:t>
            </a:r>
            <a:endParaRPr lang="en-US" altLang="ru-RU" sz="3200" dirty="0">
              <a:solidFill>
                <a:srgbClr val="B92D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784"/>
            <a:ext cx="6934200" cy="40814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16. 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Периодические издания. Роль периодических изданий в обучении и воспитании студентов. Современные периодические издания для молодежи, их разнообразие. Профиль, читательское назначение. Краткая характеристика отдельных периодических изданий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17. 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Алфавитный каталог, его составление и описание. Карточка алфавитного каталога. Обучение новым возможностям поиска информации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18. 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Систематический каталог. Обучение использованию новых информационно-поисковых систем. Схема основного авторского описания.</a:t>
            </a:r>
            <a:endParaRPr lang="en-US" alt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54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784"/>
            <a:ext cx="6934200" cy="40814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19. 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Предметный каталог. Развитие у обучающихся основных поисковых умений и навыков в качестве базиса для формирования информационно-независимой личности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20. 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литературы для реферата и исследовательской работы, доклада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21.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с использованием компьютерных программ. Обучение использованию информационно-поисковых систем.</a:t>
            </a:r>
            <a:endParaRPr lang="en-US" alt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404664"/>
            <a:ext cx="7079704" cy="715963"/>
          </a:xfrm>
        </p:spPr>
        <p:txBody>
          <a:bodyPr/>
          <a:lstStyle/>
          <a:p>
            <a:pPr algn="ctr"/>
            <a:r>
              <a:rPr lang="ru-RU" altLang="ru-RU" sz="3200" dirty="0" smtClean="0">
                <a:solidFill>
                  <a:srgbClr val="B92D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Информационно-библиографическая компетентность</a:t>
            </a:r>
            <a:endParaRPr lang="en-US" altLang="ru-RU" sz="3200" dirty="0">
              <a:solidFill>
                <a:srgbClr val="B92D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8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 стрелкой 42"/>
          <p:cNvCxnSpPr/>
          <p:nvPr/>
        </p:nvCxnSpPr>
        <p:spPr>
          <a:xfrm flipH="1" flipV="1">
            <a:off x="1080122" y="3335305"/>
            <a:ext cx="683566" cy="19666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55576" y="2348880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Главная цель занятий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выработать способность студентов самостоятельно работать с книгой, энциклопедией, словарем, научить студентов систематически пользоваться библиотекой, уметь вести поиск нужной информации в библиотечных фондах.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66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88640"/>
            <a:ext cx="6934200" cy="4081463"/>
          </a:xfrm>
        </p:spPr>
        <p:txBody>
          <a:bodyPr/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занятий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научить приемам и методам работы с информацией любого рода. 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Приобретенные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занятиях навыки помогут студентам успешно работать с любой информацией, связанной с учебными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ать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информационных технологиях;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самостоятельно производить поиск нужной им информации в различных видах изданий (книгах, периодических изданиях, энциклопедиях и др.), как внутри библиотеки, так и вне нее;</a:t>
            </a:r>
          </a:p>
          <a:p>
            <a:pPr lvl="0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риобщать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к научной, художественной, справочной и энциклопедической литературе и развивать у них навыки самостоятельной работы с ней;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укреплять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познанию окружающего мира, к литературе и к чтению.</a:t>
            </a:r>
          </a:p>
          <a:p>
            <a:pPr marL="0" indent="0">
              <a:buNone/>
            </a:pPr>
            <a:endParaRPr lang="en-US" alt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37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6492" y="1052736"/>
            <a:ext cx="6934200" cy="40814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задача библиотечных уроков – сделать так, чтобы у студентов были знания, опыт и познание работы информационной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итатели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иметь представление о новейших компьютерных технологиях поиска информации;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туденты должны уметь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поисковыми системами для самостоятельного поиска требуемой информации в самых разных видах: книгах, журналах, Интернете, энциклопедиях, справочниках;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еобходимо приучать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читателей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справочной и информационно-энциклопедической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и навыки самостоятельной работы с ними;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закреплять интересы к познаванию окружающего мира, к студенческим предметам и к чтению.</a:t>
            </a:r>
            <a:endParaRPr lang="en-US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840988" y="198449"/>
            <a:ext cx="7079704" cy="715963"/>
          </a:xfrm>
        </p:spPr>
        <p:txBody>
          <a:bodyPr/>
          <a:lstStyle/>
          <a:p>
            <a:pPr algn="ctr"/>
            <a:r>
              <a:rPr lang="ru-RU" altLang="ru-RU" sz="2800" dirty="0" smtClean="0">
                <a:solidFill>
                  <a:srgbClr val="B92D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Информационно-библиографическая компетентность</a:t>
            </a:r>
            <a:endParaRPr lang="en-US" altLang="ru-RU" sz="2800" dirty="0">
              <a:solidFill>
                <a:srgbClr val="B92D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60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7027" y="-18450"/>
            <a:ext cx="6934200" cy="715963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ресурсы:</a:t>
            </a:r>
            <a:endParaRPr lang="en-US" alt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7027" y="620688"/>
            <a:ext cx="6934200" cy="4081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зоны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Wi-Fi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библиотеке;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библиотеки;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на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CD-ROM;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учебники;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ЭБС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«Лань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Диссертации России – электронная библиотека диссертаций, Университетская библиотека- онлайн, ЭБС – электронная библиотека для вузов 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ссузов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оссийский морской регистр судоходства;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ресурсы удаленного доступа, например,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правовая система «Гарант», «Госты»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идр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сетевые ресурсы, подписка на периодические издания в электронном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виде;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аучная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библиотека eLIBRARY.RU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ЭБС БГАРФ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ЭБС КГТУ</a:t>
            </a:r>
          </a:p>
          <a:p>
            <a:pPr marL="0" indent="0">
              <a:lnSpc>
                <a:spcPct val="80000"/>
              </a:lnSpc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3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1340768"/>
            <a:ext cx="6718176" cy="5328592"/>
          </a:xfrm>
        </p:spPr>
        <p:txBody>
          <a:bodyPr/>
          <a:lstStyle/>
          <a:p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biblbga@mail.ru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smtClean="0">
                <a:solidFill>
                  <a:srgbClr val="040E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  <a:r>
              <a:rPr lang="ru-RU" sz="3200" dirty="0" smtClean="0">
                <a:solidFill>
                  <a:srgbClr val="040E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НТБ</a:t>
            </a:r>
            <a:br>
              <a:rPr lang="ru-RU" sz="3200" dirty="0" smtClean="0">
                <a:solidFill>
                  <a:srgbClr val="040E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libbga@mail.ru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ru-RU" sz="3200" dirty="0" smtClean="0">
                <a:solidFill>
                  <a:srgbClr val="040E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НТБ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БГАРФ</a:t>
            </a:r>
            <a:r>
              <a:rPr lang="ru-RU" sz="3200" dirty="0" smtClean="0">
                <a:solidFill>
                  <a:srgbClr val="040E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40E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libbgana@mail.ru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ru-RU" sz="3200" dirty="0" smtClean="0">
                <a:solidFill>
                  <a:srgbClr val="040E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НТБ</a:t>
            </a:r>
            <a:br>
              <a:rPr lang="ru-RU" sz="3200" dirty="0" smtClean="0">
                <a:solidFill>
                  <a:srgbClr val="040E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libbgaya@mail.ru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smtClean="0">
                <a:solidFill>
                  <a:srgbClr val="040E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 НТБ</a:t>
            </a:r>
            <a:br>
              <a:rPr lang="ru-RU" sz="3200" dirty="0" smtClean="0">
                <a:solidFill>
                  <a:srgbClr val="040E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vk.com/librarybgarf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страница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40E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НТБ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БГАРФ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http://www.bgarf.ru/</a:t>
            </a:r>
            <a:r>
              <a:rPr lang="ru-RU" sz="3200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3200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БГАРФ</a:t>
            </a:r>
            <a:r>
              <a:rPr lang="ru-RU" sz="3200" u="sng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u="sng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03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8460432" cy="48572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 bwMode="auto">
          <a:xfrm>
            <a:off x="1907704" y="3501008"/>
            <a:ext cx="1008112" cy="11521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451878"/>
            <a:ext cx="1008112" cy="116955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по автору, заглавию, ключевому слову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2195736" y="2569468"/>
            <a:ext cx="954782" cy="8149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40152" y="4036653"/>
            <a:ext cx="1656184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Издания, введенные в информационную базу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 flipV="1">
            <a:off x="5237820" y="3645024"/>
            <a:ext cx="1110758" cy="3916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20272" y="5573085"/>
            <a:ext cx="1908212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Расширенный поиск позволяет видеть список литературы по дисциплинам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8225" y="5360477"/>
            <a:ext cx="2512293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Полнотекстовые издания, представленные в свободном просмотре без права скачивания и копирования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81595" y="190846"/>
            <a:ext cx="1734383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Авторизация для заказа изданий и просмотра формуляра читателя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 flipV="1">
            <a:off x="7888742" y="3068960"/>
            <a:ext cx="283658" cy="24290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31" idx="2"/>
          </p:cNvCxnSpPr>
          <p:nvPr/>
        </p:nvCxnSpPr>
        <p:spPr>
          <a:xfrm flipH="1" flipV="1">
            <a:off x="7648787" y="1144953"/>
            <a:ext cx="325591" cy="7718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 flipV="1">
            <a:off x="1080122" y="3335305"/>
            <a:ext cx="683566" cy="19666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88640"/>
            <a:ext cx="6934200" cy="715963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Базы данных ЭК:</a:t>
            </a:r>
            <a:endParaRPr lang="en-US" alt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6492" y="904603"/>
            <a:ext cx="6934200" cy="4081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диссертации и авторефераты диссертаций;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издания и научные статьи;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НИР и др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оиск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в ЭК по различным элементам (по автору, названию, ключевым словам и т. 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оступ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электронный каталог в режиме поиска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заказа;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ереход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библиографических записей к содержанию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книги;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оступ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полным текстам ряда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изданий;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 литературы на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абонемент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заказа;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лектронный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 Корпоративной библиотечной сети.</a:t>
            </a:r>
            <a:endParaRPr lang="en-US" alt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2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784"/>
            <a:ext cx="6934200" cy="40814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Знакомство с помещениями библиотеки (экскурсия). Роль и назначение библиотеки. Понятия «абонемент», «читальный зал». Расстановка книг на полках, самостоятельный выбор книг при открытом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доступе.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2. 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Газеты и журналы для студентов. Понятие о газете и журнале: статья, заметка, журналист, корреспондент, редакция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книги. Углубление знаний о структуре книги: титульный лист (фамилия автора, заглавие, издательство), оглавление, предисловие, послесловие.</a:t>
            </a:r>
            <a:endParaRPr lang="en-US" alt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404664"/>
            <a:ext cx="7079704" cy="715963"/>
          </a:xfrm>
        </p:spPr>
        <p:txBody>
          <a:bodyPr/>
          <a:lstStyle/>
          <a:p>
            <a:pPr algn="ctr"/>
            <a:r>
              <a:rPr lang="ru-RU" altLang="ru-RU" sz="3200" dirty="0" smtClean="0">
                <a:solidFill>
                  <a:srgbClr val="B92D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Информационно-библиографическая компетентность</a:t>
            </a:r>
            <a:endParaRPr lang="en-US" altLang="ru-RU" sz="3200" dirty="0">
              <a:solidFill>
                <a:srgbClr val="B92D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powerpoint-template-24 16">
      <a:dk1>
        <a:srgbClr val="4D4D4D"/>
      </a:dk1>
      <a:lt1>
        <a:srgbClr val="FFFFFF"/>
      </a:lt1>
      <a:dk2>
        <a:srgbClr val="4D4D4D"/>
      </a:dk2>
      <a:lt2>
        <a:srgbClr val="800609"/>
      </a:lt2>
      <a:accent1>
        <a:srgbClr val="96261A"/>
      </a:accent1>
      <a:accent2>
        <a:srgbClr val="B02E1E"/>
      </a:accent2>
      <a:accent3>
        <a:srgbClr val="FFFFFF"/>
      </a:accent3>
      <a:accent4>
        <a:srgbClr val="404040"/>
      </a:accent4>
      <a:accent5>
        <a:srgbClr val="C9ACAB"/>
      </a:accent5>
      <a:accent6>
        <a:srgbClr val="9F291A"/>
      </a:accent6>
      <a:hlink>
        <a:srgbClr val="B52B1A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CE5C16"/>
        </a:lt2>
        <a:accent1>
          <a:srgbClr val="E3852B"/>
        </a:accent1>
        <a:accent2>
          <a:srgbClr val="E79235"/>
        </a:accent2>
        <a:accent3>
          <a:srgbClr val="FFFFFF"/>
        </a:accent3>
        <a:accent4>
          <a:srgbClr val="404040"/>
        </a:accent4>
        <a:accent5>
          <a:srgbClr val="EFC2AC"/>
        </a:accent5>
        <a:accent6>
          <a:srgbClr val="D1842F"/>
        </a:accent6>
        <a:hlink>
          <a:srgbClr val="F09E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D5D16"/>
        </a:lt2>
        <a:accent1>
          <a:srgbClr val="ED5B10"/>
        </a:accent1>
        <a:accent2>
          <a:srgbClr val="F5A526"/>
        </a:accent2>
        <a:accent3>
          <a:srgbClr val="FFFFFF"/>
        </a:accent3>
        <a:accent4>
          <a:srgbClr val="404040"/>
        </a:accent4>
        <a:accent5>
          <a:srgbClr val="F4B5AA"/>
        </a:accent5>
        <a:accent6>
          <a:srgbClr val="DE9521"/>
        </a:accent6>
        <a:hlink>
          <a:srgbClr val="FABD4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33617"/>
        </a:lt2>
        <a:accent1>
          <a:srgbClr val="DC6900"/>
        </a:accent1>
        <a:accent2>
          <a:srgbClr val="ED9500"/>
        </a:accent2>
        <a:accent3>
          <a:srgbClr val="FFFFFF"/>
        </a:accent3>
        <a:accent4>
          <a:srgbClr val="404040"/>
        </a:accent4>
        <a:accent5>
          <a:srgbClr val="EBB9AA"/>
        </a:accent5>
        <a:accent6>
          <a:srgbClr val="D78700"/>
        </a:accent6>
        <a:hlink>
          <a:srgbClr val="F8BE1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FE3902"/>
        </a:lt2>
        <a:accent1>
          <a:srgbClr val="FF6B03"/>
        </a:accent1>
        <a:accent2>
          <a:srgbClr val="FF8308"/>
        </a:accent2>
        <a:accent3>
          <a:srgbClr val="FFFFFF"/>
        </a:accent3>
        <a:accent4>
          <a:srgbClr val="404040"/>
        </a:accent4>
        <a:accent5>
          <a:srgbClr val="FFBAAA"/>
        </a:accent5>
        <a:accent6>
          <a:srgbClr val="E77606"/>
        </a:accent6>
        <a:hlink>
          <a:srgbClr val="FFA90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BF1D18"/>
        </a:lt2>
        <a:accent1>
          <a:srgbClr val="CF0E09"/>
        </a:accent1>
        <a:accent2>
          <a:srgbClr val="E92147"/>
        </a:accent2>
        <a:accent3>
          <a:srgbClr val="FFFFFF"/>
        </a:accent3>
        <a:accent4>
          <a:srgbClr val="404040"/>
        </a:accent4>
        <a:accent5>
          <a:srgbClr val="E4AAAA"/>
        </a:accent5>
        <a:accent6>
          <a:srgbClr val="D31D3F"/>
        </a:accent6>
        <a:hlink>
          <a:srgbClr val="F4842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C7271E"/>
        </a:lt2>
        <a:accent1>
          <a:srgbClr val="CF0E09"/>
        </a:accent1>
        <a:accent2>
          <a:srgbClr val="E92147"/>
        </a:accent2>
        <a:accent3>
          <a:srgbClr val="FFFFFF"/>
        </a:accent3>
        <a:accent4>
          <a:srgbClr val="404040"/>
        </a:accent4>
        <a:accent5>
          <a:srgbClr val="E4AAAA"/>
        </a:accent5>
        <a:accent6>
          <a:srgbClr val="D31D3F"/>
        </a:accent6>
        <a:hlink>
          <a:srgbClr val="F4842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C1006"/>
        </a:lt2>
        <a:accent1>
          <a:srgbClr val="FF5000"/>
        </a:accent1>
        <a:accent2>
          <a:srgbClr val="FF725E"/>
        </a:accent2>
        <a:accent3>
          <a:srgbClr val="FFFFFF"/>
        </a:accent3>
        <a:accent4>
          <a:srgbClr val="404040"/>
        </a:accent4>
        <a:accent5>
          <a:srgbClr val="FFB3AA"/>
        </a:accent5>
        <a:accent6>
          <a:srgbClr val="E76754"/>
        </a:accent6>
        <a:hlink>
          <a:srgbClr val="FF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620000"/>
        </a:lt2>
        <a:accent1>
          <a:srgbClr val="9F0000"/>
        </a:accent1>
        <a:accent2>
          <a:srgbClr val="CE0000"/>
        </a:accent2>
        <a:accent3>
          <a:srgbClr val="FFFFFF"/>
        </a:accent3>
        <a:accent4>
          <a:srgbClr val="404040"/>
        </a:accent4>
        <a:accent5>
          <a:srgbClr val="CDAAAA"/>
        </a:accent5>
        <a:accent6>
          <a:srgbClr val="BA0000"/>
        </a:accent6>
        <a:hlink>
          <a:srgbClr val="FFD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360001"/>
        </a:lt2>
        <a:accent1>
          <a:srgbClr val="5E0203"/>
        </a:accent1>
        <a:accent2>
          <a:srgbClr val="B40406"/>
        </a:accent2>
        <a:accent3>
          <a:srgbClr val="FFFFFF"/>
        </a:accent3>
        <a:accent4>
          <a:srgbClr val="404040"/>
        </a:accent4>
        <a:accent5>
          <a:srgbClr val="B6AAAA"/>
        </a:accent5>
        <a:accent6>
          <a:srgbClr val="A30305"/>
        </a:accent6>
        <a:hlink>
          <a:srgbClr val="FF01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920709"/>
        </a:lt2>
        <a:accent1>
          <a:srgbClr val="AC0A0C"/>
        </a:accent1>
        <a:accent2>
          <a:srgbClr val="D10505"/>
        </a:accent2>
        <a:accent3>
          <a:srgbClr val="FFFFFF"/>
        </a:accent3>
        <a:accent4>
          <a:srgbClr val="404040"/>
        </a:accent4>
        <a:accent5>
          <a:srgbClr val="D2AAAA"/>
        </a:accent5>
        <a:accent6>
          <a:srgbClr val="BD0404"/>
        </a:accent6>
        <a:hlink>
          <a:srgbClr val="FF01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800609"/>
        </a:lt2>
        <a:accent1>
          <a:srgbClr val="AC0A0C"/>
        </a:accent1>
        <a:accent2>
          <a:srgbClr val="D10505"/>
        </a:accent2>
        <a:accent3>
          <a:srgbClr val="FFFFFF"/>
        </a:accent3>
        <a:accent4>
          <a:srgbClr val="404040"/>
        </a:accent4>
        <a:accent5>
          <a:srgbClr val="D2AAAA"/>
        </a:accent5>
        <a:accent6>
          <a:srgbClr val="BD0404"/>
        </a:accent6>
        <a:hlink>
          <a:srgbClr val="FF01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4D4D4D"/>
        </a:dk1>
        <a:lt1>
          <a:srgbClr val="FFFFFF"/>
        </a:lt1>
        <a:dk2>
          <a:srgbClr val="4D4D4D"/>
        </a:dk2>
        <a:lt2>
          <a:srgbClr val="800609"/>
        </a:lt2>
        <a:accent1>
          <a:srgbClr val="96261A"/>
        </a:accent1>
        <a:accent2>
          <a:srgbClr val="B02E1E"/>
        </a:accent2>
        <a:accent3>
          <a:srgbClr val="FFFFFF"/>
        </a:accent3>
        <a:accent4>
          <a:srgbClr val="404040"/>
        </a:accent4>
        <a:accent5>
          <a:srgbClr val="C9ACAB"/>
        </a:accent5>
        <a:accent6>
          <a:srgbClr val="9F291A"/>
        </a:accent6>
        <a:hlink>
          <a:srgbClr val="B52B1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 библиотеке на 06.09.19</Template>
  <TotalTime>435</TotalTime>
  <Words>489</Words>
  <Application>Microsoft Office PowerPoint</Application>
  <PresentationFormat>Экран (4:3)</PresentationFormat>
  <Paragraphs>86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powerpoint-template-24</vt:lpstr>
      <vt:lpstr>Учитесь быть студентом</vt:lpstr>
      <vt:lpstr>Презентация PowerPoint</vt:lpstr>
      <vt:lpstr>Презентация PowerPoint</vt:lpstr>
      <vt:lpstr>Информационно-библиографическая компетентность</vt:lpstr>
      <vt:lpstr>Электронные ресурсы:</vt:lpstr>
      <vt:lpstr>biblbga@mail.ru  – директор НТБ  libbga@mail.ru      – НТБ БГАРФ  libbgana@mail.ru   – НА НТБ  libbgaya@mail.ru   – УА НТБ  https://vk.com/librarybgarf – страница ВКонтакте НТБ БГАРФ  http://www.bgarf.ru/    – сайт БГАРФ   </vt:lpstr>
      <vt:lpstr>Презентация PowerPoint</vt:lpstr>
      <vt:lpstr>Базы данных ЭК:</vt:lpstr>
      <vt:lpstr>Информационно-библиографическая компетентность</vt:lpstr>
      <vt:lpstr>Информационно-библиографическая компетентность</vt:lpstr>
      <vt:lpstr>Информационно-библиографическая компетентность</vt:lpstr>
      <vt:lpstr>Информационно-библиографическая компетентность</vt:lpstr>
      <vt:lpstr>Информационно-библиографическая компетентность</vt:lpstr>
      <vt:lpstr>Информационно-библиографическая компетентность</vt:lpstr>
      <vt:lpstr>Информационно-библиографическая компетентность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Uk1k122pc1</dc:creator>
  <dc:description>http://propowerpoint.ru - Бесплатные шаблоны для презентаций. Полезные советы и уроки  _x000d__x000d_
PowerPoint .</dc:description>
  <cp:lastModifiedBy>User</cp:lastModifiedBy>
  <cp:revision>49</cp:revision>
  <dcterms:created xsi:type="dcterms:W3CDTF">2019-09-04T08:16:07Z</dcterms:created>
  <dcterms:modified xsi:type="dcterms:W3CDTF">2023-03-06T07:08:07Z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000800a20b0000000000010243100207f8000400038000</vt:lpwstr>
  </property>
</Properties>
</file>