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6" r:id="rId3"/>
    <p:sldId id="259" r:id="rId4"/>
    <p:sldId id="289" r:id="rId5"/>
    <p:sldId id="265" r:id="rId6"/>
    <p:sldId id="288" r:id="rId7"/>
    <p:sldId id="266" r:id="rId8"/>
    <p:sldId id="267" r:id="rId9"/>
    <p:sldId id="257" r:id="rId10"/>
    <p:sldId id="290" r:id="rId11"/>
    <p:sldId id="295" r:id="rId12"/>
    <p:sldId id="296" r:id="rId13"/>
    <p:sldId id="291" r:id="rId14"/>
    <p:sldId id="293" r:id="rId15"/>
    <p:sldId id="292" r:id="rId16"/>
    <p:sldId id="294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943C"/>
    <a:srgbClr val="5AC709"/>
    <a:srgbClr val="FCFCFC"/>
    <a:srgbClr val="FDF58D"/>
    <a:srgbClr val="808080"/>
    <a:srgbClr val="E8E8E8"/>
    <a:srgbClr val="FFD84B"/>
    <a:srgbClr val="FFFFFF"/>
    <a:srgbClr val="CC330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4660"/>
  </p:normalViewPr>
  <p:slideViewPr>
    <p:cSldViewPr>
      <p:cViewPr varScale="1">
        <p:scale>
          <a:sx n="83" d="100"/>
          <a:sy n="83" d="100"/>
        </p:scale>
        <p:origin x="-152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FBEA62-0FAF-4D1E-B0F8-C6D2AE9A440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91547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573FF3-6248-4E53-B617-AC6CCC901CC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14226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24AF635B-FA26-47E8-B901-72D1C483AFF7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ru-RU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8540C-9828-44C4-8FAD-E94142C63EC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9096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890A3-5CBA-48A4-A9F3-55313E55C0A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15868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2A653F-B3F7-436E-9571-9D80F093969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63615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1BCF82-856A-400C-958E-002ED6DF457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23298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CE73EA-EC8E-44E9-A934-C2E11DD9A68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81982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07B793-1380-4D89-B22A-7FBEE5FA5E4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46689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9A9ACB9-3670-4800-A46E-6BEAD0D0618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8867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67504-237F-40DA-AD35-EAFCE4413AA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3672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51A49-AB33-4732-8603-A880B1D5D9A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6692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E5E7-AB6E-439B-8BC5-AE770C51303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122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CD89A-25DC-4A55-A069-06967BD4CDD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213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3950E-5702-428C-ABC2-B8FB816DE4C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4330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30927-D787-4A9E-9877-6A616797B3F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1966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372E6-CDE9-4C4F-BBFB-804B9E3E05C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4951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A397B-9D64-4D55-9AEC-F8D0EFE23FE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2471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713843-2E5B-4A18-AF51-C2EB6F91342D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.lanbook.com/" TargetMode="External"/><Relationship Id="rId3" Type="http://schemas.openxmlformats.org/officeDocument/2006/relationships/hyperlink" Target="https://www.elibrary.ru/" TargetMode="External"/><Relationship Id="rId7" Type="http://schemas.openxmlformats.org/officeDocument/2006/relationships/hyperlink" Target="https://www.webofscience.com/wos/alldb/basic-search" TargetMode="External"/><Relationship Id="rId2" Type="http://schemas.openxmlformats.org/officeDocument/2006/relationships/hyperlink" Target="https://cyberleninka.ru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link.springer.com/" TargetMode="External"/><Relationship Id="rId5" Type="http://schemas.openxmlformats.org/officeDocument/2006/relationships/hyperlink" Target="http://www.scopus.com/" TargetMode="External"/><Relationship Id="rId4" Type="http://schemas.openxmlformats.org/officeDocument/2006/relationships/hyperlink" Target="https://www.sciencedirect.com/#life&#8211;sciences" TargetMode="External"/><Relationship Id="rId9" Type="http://schemas.openxmlformats.org/officeDocument/2006/relationships/hyperlink" Target="file:///\\192.168.77.14\&#1086;&#1073;&#1097;&#1072;&#1103;\&#1048;&#1041;&#1054;\&#1051;&#1086;&#1087;&#1072;&#1090;&#1080;&#1085;&#1072;%20&#1053;.&#1053;\01.12.2021.%20&#1052;&#1077;&#1090;&#1086;&#1076;&#1080;&#1095;&#1077;&#1089;&#1082;&#1086;&#1077;%20&#1089;&#1086;&#1074;&#1077;&#1097;&#1072;&#1085;&#1080;&#1077;\%0bhttps:\znanium.com%0d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395536" y="2348880"/>
            <a:ext cx="8085584" cy="1470025"/>
          </a:xfrm>
        </p:spPr>
        <p:txBody>
          <a:bodyPr/>
          <a:lstStyle/>
          <a:p>
            <a:r>
              <a:rPr lang="ru-RU" altLang="ru-RU" dirty="0" smtClean="0"/>
              <a:t>Библиографические справки</a:t>
            </a:r>
            <a:endParaRPr lang="en-US" alt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595160" cy="457200"/>
          </a:xfrm>
        </p:spPr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2060"/>
                </a:solidFill>
              </a:rPr>
              <a:t>НТБ БГАРФ</a:t>
            </a:r>
            <a:endParaRPr lang="en-US" altLang="ru-RU" sz="2000" b="1" dirty="0">
              <a:solidFill>
                <a:srgbClr val="002060"/>
              </a:solidFill>
            </a:endParaRPr>
          </a:p>
        </p:txBody>
      </p:sp>
      <p:pic>
        <p:nvPicPr>
          <p:cNvPr id="2059" name="Picture 11" descr="C:\Users\Пользователь\Pictures\Библиотека ЛОГ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35" y="4221088"/>
            <a:ext cx="212823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92710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Примеры 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запросов читателей</a:t>
            </a:r>
            <a:endParaRPr lang="en-US" altLang="ru-RU" sz="4000" dirty="0">
              <a:solidFill>
                <a:srgbClr val="C000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72816"/>
            <a:ext cx="7704856" cy="432048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«Балластные воды». 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Дипломная работа.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«Береговая 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охрана, спасатели ВМФ </a:t>
            </a: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США». 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Реферат.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«Е-навигация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. Навигационно-эксплуатационные и правовые аспекты эксплуатации </a:t>
            </a: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танкеров-</a:t>
            </a:r>
            <a:r>
              <a:rPr lang="ru-RU" sz="20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газовозов</a:t>
            </a: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». 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Дипломная работа.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«</a:t>
            </a:r>
            <a:r>
              <a:rPr lang="ru-RU" sz="20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Имиджелогия</a:t>
            </a: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». 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Подготовка к докладу на ученом совете. Преподаватель. Бондарев В.А</a:t>
            </a: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«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Маневрирование судна с тралом при ловле скумбрии в районе Мавритании». Реферат.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«Реконструкция 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пункта технического обслуживания с разработкой участка ремонта и регулировки форсунок дизельного </a:t>
            </a: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двигателя». 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Дипломная работа.</a:t>
            </a:r>
          </a:p>
        </p:txBody>
      </p:sp>
    </p:spTree>
    <p:extLst>
      <p:ext uri="{BB962C8B-B14F-4D97-AF65-F5344CB8AC3E}">
        <p14:creationId xmlns:p14="http://schemas.microsoft.com/office/powerpoint/2010/main" val="11973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9271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Как различить тематическую и фактографическую справки</a:t>
            </a:r>
            <a:endParaRPr lang="en-US" altLang="ru-RU" sz="3600" dirty="0">
              <a:solidFill>
                <a:srgbClr val="C000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2204864"/>
            <a:ext cx="7488832" cy="254317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1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)	</a:t>
            </a: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Что такое «Е-навигация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?» – это фактографическая справка, ибо здесь требуется определение самого понятия, явления, а подбор источников не требуется, пользователю неважны библиографические данные источника. Необходим конкретный ответ на конкретный вопрос.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2)	</a:t>
            </a: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Помогите 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написать </a:t>
            </a:r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реферат по теме: «Е-навигация» – 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это  тематический запрос, т. к. пользователю необходимо как можно больше источников с полным библиографическим описанием для подтверждения списка используемой в работе литературы.</a:t>
            </a:r>
          </a:p>
          <a:p>
            <a:pPr marL="0" indent="0" algn="just">
              <a:buNone/>
            </a:pPr>
            <a:endParaRPr lang="ru-RU" sz="2000" b="1" dirty="0">
              <a:solidFill>
                <a:srgbClr val="00206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68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Фактографическая справка</a:t>
            </a:r>
            <a:endParaRPr lang="en-US" altLang="ru-RU" dirty="0">
              <a:solidFill>
                <a:srgbClr val="C000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484784"/>
            <a:ext cx="7488832" cy="254317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Справка содержит ответ </a:t>
            </a:r>
            <a:r>
              <a:rPr lang="ru-RU" sz="2800" b="1" dirty="0">
                <a:solidFill>
                  <a:srgbClr val="002060"/>
                </a:solidFill>
                <a:latin typeface="Constantia" panose="02030602050306030303" pitchFamily="18" charset="0"/>
              </a:rPr>
              <a:t>на </a:t>
            </a:r>
            <a:r>
              <a:rPr lang="ru-RU" sz="28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запрос о </a:t>
            </a:r>
            <a:r>
              <a:rPr lang="ru-RU" sz="28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фактических</a:t>
            </a:r>
            <a:r>
              <a:rPr lang="ru-RU" sz="28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сведениях, </a:t>
            </a:r>
            <a:r>
              <a:rPr lang="ru-RU" sz="28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уточняет и разъясняет </a:t>
            </a:r>
            <a:r>
              <a:rPr lang="ru-RU" sz="28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:</a:t>
            </a:r>
          </a:p>
          <a:p>
            <a:pPr marL="0" indent="0" algn="just">
              <a:buNone/>
            </a:pPr>
            <a:endParaRPr lang="ru-RU" sz="2800" b="1" dirty="0">
              <a:solidFill>
                <a:srgbClr val="00206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 </a:t>
            </a:r>
            <a:r>
              <a:rPr lang="ru-RU" sz="2800" b="1" dirty="0">
                <a:solidFill>
                  <a:srgbClr val="002060"/>
                </a:solidFill>
                <a:latin typeface="Constantia" panose="02030602050306030303" pitchFamily="18" charset="0"/>
              </a:rPr>
              <a:t>каком-либо событии, факте; </a:t>
            </a:r>
            <a:endParaRPr lang="ru-RU" sz="2800" b="1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Constantia" panose="02030602050306030303" pitchFamily="18" charset="0"/>
              </a:rPr>
              <a:t>о</a:t>
            </a:r>
            <a:r>
              <a:rPr lang="ru-RU" sz="28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значении слов, терминов;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поиск цитаты.</a:t>
            </a:r>
            <a:endParaRPr lang="ru-RU" sz="2800" b="1" dirty="0">
              <a:solidFill>
                <a:srgbClr val="00206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6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9271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Библиотечно-библиографическая справка</a:t>
            </a:r>
            <a:endParaRPr lang="en-US" altLang="ru-RU" dirty="0">
              <a:solidFill>
                <a:srgbClr val="C000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916832"/>
            <a:ext cx="7488832" cy="25431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Выполненной 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справкой 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считаются только те сведения о произведениях печати, которые библиотекарь находит сам с помощью СБА: каталогов, картотек, справочного фонда библиотеки и 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т.п.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6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Если поиск по ним читатель производит самостоятельно, то такой ответ на запрос называется консультацией.</a:t>
            </a:r>
          </a:p>
        </p:txBody>
      </p:sp>
    </p:spTree>
    <p:extLst>
      <p:ext uri="{BB962C8B-B14F-4D97-AF65-F5344CB8AC3E}">
        <p14:creationId xmlns:p14="http://schemas.microsoft.com/office/powerpoint/2010/main" val="5942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6712"/>
            <a:ext cx="8229600" cy="927100"/>
          </a:xfrm>
        </p:spPr>
        <p:txBody>
          <a:bodyPr/>
          <a:lstStyle/>
          <a:p>
            <a:pPr marL="0" indent="0" algn="ctr"/>
            <a:r>
              <a:rPr lang="ru-RU" sz="3200" dirty="0">
                <a:solidFill>
                  <a:srgbClr val="C00000"/>
                </a:solidFill>
                <a:latin typeface="Constantia" panose="02030602050306030303" pitchFamily="18" charset="0"/>
              </a:rPr>
              <a:t>Электронные ресурсы для выполнения тематической справки</a:t>
            </a:r>
            <a:endParaRPr lang="ru-RU" sz="3200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916832"/>
            <a:ext cx="7992888" cy="4536504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1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Cyberleninka</a:t>
            </a:r>
            <a:r>
              <a:rPr lang="ru-RU" sz="16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: научная электронная библиотека : сайт – URL: </a:t>
            </a:r>
            <a:r>
              <a:rPr lang="ru-RU" sz="1600" u="sng" dirty="0">
                <a:solidFill>
                  <a:srgbClr val="002060"/>
                </a:solidFill>
                <a:latin typeface="Constantia" panose="02030602050306030303" pitchFamily="18" charset="0"/>
                <a:hlinkClick r:id="rId2"/>
              </a:rPr>
              <a:t>https://cyberleninka.ru</a:t>
            </a:r>
            <a:endParaRPr lang="ru-RU" sz="1600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eLIBRARY.RU</a:t>
            </a:r>
            <a:r>
              <a:rPr lang="ru-RU" sz="16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: научная электронная библиотека : сайт. - URL: </a:t>
            </a:r>
            <a:r>
              <a:rPr lang="ru-RU" sz="1600" u="sng" dirty="0">
                <a:solidFill>
                  <a:srgbClr val="002060"/>
                </a:solidFill>
                <a:latin typeface="Constantia" panose="02030602050306030303" pitchFamily="18" charset="0"/>
                <a:hlinkClick r:id="rId3"/>
              </a:rPr>
              <a:t>https://www.elibrary.ru</a:t>
            </a:r>
            <a:r>
              <a:rPr lang="ru-RU" sz="1600" u="sng" dirty="0" smtClean="0">
                <a:solidFill>
                  <a:srgbClr val="002060"/>
                </a:solidFill>
                <a:latin typeface="Constantia" panose="02030602050306030303" pitchFamily="18" charset="0"/>
                <a:hlinkClick r:id="rId3"/>
              </a:rPr>
              <a:t>/</a:t>
            </a:r>
            <a:endParaRPr lang="ru-RU" sz="1600" u="sng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ScienceDirect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: 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коллекция публикаций по научным исследованиям : сайт. - URL: </a:t>
            </a:r>
            <a:r>
              <a:rPr lang="ru-RU" sz="1600" u="sng" dirty="0">
                <a:solidFill>
                  <a:srgbClr val="002060"/>
                </a:solidFill>
                <a:latin typeface="Constantia" panose="02030602050306030303" pitchFamily="18" charset="0"/>
                <a:hlinkClick r:id="rId4"/>
              </a:rPr>
              <a:t>https://www.sciencedirect.com/#life–sciences</a:t>
            </a:r>
            <a:endParaRPr lang="ru-RU" sz="1600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Scopus</a:t>
            </a:r>
            <a:r>
              <a:rPr lang="ru-RU" sz="1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: </a:t>
            </a:r>
            <a:r>
              <a:rPr lang="ru-RU" sz="1600" dirty="0" err="1">
                <a:solidFill>
                  <a:srgbClr val="002060"/>
                </a:solidFill>
                <a:latin typeface="Constantia" panose="02030602050306030303" pitchFamily="18" charset="0"/>
              </a:rPr>
              <a:t>экспертно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 подобранная база данных рефератов и цитирования : сайт. - URL: </a:t>
            </a:r>
            <a:r>
              <a:rPr lang="ru-RU" sz="1600" u="sng" dirty="0">
                <a:solidFill>
                  <a:srgbClr val="002060"/>
                </a:solidFill>
                <a:latin typeface="Constantia" panose="02030602050306030303" pitchFamily="18" charset="0"/>
                <a:hlinkClick r:id="rId5"/>
              </a:rPr>
              <a:t>http://</a:t>
            </a:r>
            <a:r>
              <a:rPr lang="ru-RU" sz="1600" u="sng" dirty="0" smtClean="0">
                <a:solidFill>
                  <a:srgbClr val="002060"/>
                </a:solidFill>
                <a:latin typeface="Constantia" panose="02030602050306030303" pitchFamily="18" charset="0"/>
                <a:hlinkClick r:id="rId5"/>
              </a:rPr>
              <a:t>www.scopus.com</a:t>
            </a:r>
            <a:endParaRPr lang="ru-RU" sz="1600" u="sng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Springer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 : научные документы : сайт. - URL: </a:t>
            </a:r>
            <a:r>
              <a:rPr lang="ru-RU" sz="1600" u="sng" dirty="0">
                <a:solidFill>
                  <a:srgbClr val="002060"/>
                </a:solidFill>
                <a:latin typeface="Constantia" panose="02030602050306030303" pitchFamily="18" charset="0"/>
                <a:hlinkClick r:id="rId6"/>
              </a:rPr>
              <a:t>https://</a:t>
            </a:r>
            <a:r>
              <a:rPr lang="ru-RU" sz="1600" u="sng" dirty="0" smtClean="0">
                <a:solidFill>
                  <a:srgbClr val="002060"/>
                </a:solidFill>
                <a:latin typeface="Constantia" panose="02030602050306030303" pitchFamily="18" charset="0"/>
                <a:hlinkClick r:id="rId6"/>
              </a:rPr>
              <a:t>link.springer.com</a:t>
            </a:r>
            <a:endParaRPr lang="ru-RU" sz="1600" u="sng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Web</a:t>
            </a:r>
            <a:r>
              <a:rPr lang="ru-RU" sz="1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of</a:t>
            </a:r>
            <a:r>
              <a:rPr lang="ru-RU" sz="1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Science</a:t>
            </a:r>
            <a:r>
              <a:rPr lang="ru-RU" sz="1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: международная база данных научного цитирования : сайт. - 2020. - URL: </a:t>
            </a:r>
            <a:r>
              <a:rPr lang="ru-RU" sz="1600" u="sng" dirty="0">
                <a:solidFill>
                  <a:srgbClr val="002060"/>
                </a:solidFill>
                <a:latin typeface="Constantia" panose="02030602050306030303" pitchFamily="18" charset="0"/>
                <a:hlinkClick r:id="rId7"/>
              </a:rPr>
              <a:t>https://</a:t>
            </a:r>
            <a:r>
              <a:rPr lang="ru-RU" sz="1600" u="sng" dirty="0" smtClean="0">
                <a:solidFill>
                  <a:srgbClr val="002060"/>
                </a:solidFill>
                <a:latin typeface="Constantia" panose="02030602050306030303" pitchFamily="18" charset="0"/>
                <a:hlinkClick r:id="rId7"/>
              </a:rPr>
              <a:t>www.webofscience.com/wos/alldb/basic-search</a:t>
            </a:r>
            <a:endParaRPr lang="ru-RU" sz="1600" u="sng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b="1" dirty="0">
                <a:solidFill>
                  <a:srgbClr val="002060"/>
                </a:solidFill>
                <a:latin typeface="Constantia" panose="02030602050306030303" pitchFamily="18" charset="0"/>
              </a:rPr>
              <a:t>Лань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 : электронно-библиотечная система - URL: </a:t>
            </a:r>
            <a:r>
              <a:rPr lang="ru-RU" sz="1600" u="sng" dirty="0">
                <a:solidFill>
                  <a:srgbClr val="002060"/>
                </a:solidFill>
                <a:latin typeface="Constantia" panose="02030602050306030303" pitchFamily="18" charset="0"/>
                <a:hlinkClick r:id="rId8"/>
              </a:rPr>
              <a:t>https://e.lanbook.com</a:t>
            </a:r>
            <a:endParaRPr lang="ru-RU" sz="1600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Znanium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 – электронно-библиотечная система объединяет электронную библиотеку и интернет-магазин учебной и научной литературы. – </a:t>
            </a:r>
            <a:r>
              <a:rPr lang="en-US" sz="1600" dirty="0">
                <a:solidFill>
                  <a:srgbClr val="002060"/>
                </a:solidFill>
                <a:latin typeface="Constantia" panose="02030602050306030303" pitchFamily="18" charset="0"/>
              </a:rPr>
              <a:t>URL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: </a:t>
            </a:r>
            <a:r>
              <a:rPr lang="ru-RU" sz="1600" u="sng" dirty="0">
                <a:solidFill>
                  <a:srgbClr val="002060"/>
                </a:solidFill>
                <a:latin typeface="Constantia" panose="02030602050306030303" pitchFamily="18" charset="0"/>
                <a:hlinkClick r:id="rId9"/>
              </a:rPr>
              <a:t/>
            </a:r>
            <a:br>
              <a:rPr lang="ru-RU" sz="1600" u="sng" dirty="0">
                <a:solidFill>
                  <a:srgbClr val="002060"/>
                </a:solidFill>
                <a:latin typeface="Constantia" panose="02030602050306030303" pitchFamily="18" charset="0"/>
                <a:hlinkClick r:id="rId9"/>
              </a:rPr>
            </a:br>
            <a:r>
              <a:rPr lang="en-US" sz="1600" u="sng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https://znanium.com/</a:t>
            </a:r>
            <a:endParaRPr lang="ru-RU" sz="16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7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08720"/>
            <a:ext cx="8229600" cy="9271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Бланк з</a:t>
            </a:r>
            <a:r>
              <a:rPr lang="ru-RU" sz="3600" dirty="0" smtClean="0">
                <a:solidFill>
                  <a:srgbClr val="C00000"/>
                </a:solidFill>
              </a:rPr>
              <a:t>апроса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на тематическую справку</a:t>
            </a:r>
            <a:endParaRPr lang="en-US" alt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467653"/>
              </p:ext>
            </p:extLst>
          </p:nvPr>
        </p:nvGraphicFramePr>
        <p:xfrm>
          <a:off x="467544" y="2348880"/>
          <a:ext cx="8435279" cy="316835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453449"/>
                <a:gridCol w="664269"/>
                <a:gridCol w="1772946"/>
                <a:gridCol w="1080120"/>
                <a:gridCol w="1080120"/>
                <a:gridCol w="1080120"/>
                <a:gridCol w="1399052"/>
                <a:gridCol w="905203"/>
              </a:tblGrid>
              <a:tr h="23404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№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ДАТА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НАЗВАНИЕ </a:t>
                      </a:r>
                      <a:r>
                        <a:rPr lang="ru-RU" sz="1050" dirty="0"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ЗАПРОСА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          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     </a:t>
                      </a:r>
                      <a:r>
                        <a:rPr lang="ru-RU" sz="1050" dirty="0"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ЦЕЛЬ: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solidFill>
                          <a:srgbClr val="00206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реферат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курсовая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исследование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ВКР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прочее                                      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СТЕПЕНЬ ПОЛНОТЫ: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хронолог.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справочники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книги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период. изд.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КАТЕГОРИЯ: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ru-RU" sz="1050" dirty="0" smtClean="0">
                        <a:solidFill>
                          <a:srgbClr val="00206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студент,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курсант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препод</a:t>
                      </a: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.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сотруд</a:t>
                      </a: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проч.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ОТВЕТ ПОЛЬЗОВАТЕЛЮ: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устно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письменно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эл. почта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ФИО  </a:t>
                      </a: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onstantia" panose="02030602050306030303" pitchFamily="18" charset="0"/>
                        </a:rPr>
                        <a:t>              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</a:tr>
              <a:tr h="8278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4" marR="559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927100"/>
          </a:xfrm>
        </p:spPr>
        <p:txBody>
          <a:bodyPr/>
          <a:lstStyle/>
          <a:p>
            <a:pPr marL="0" indent="0" algn="ctr"/>
            <a:r>
              <a:rPr lang="ru-RU" sz="32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Список </a:t>
            </a:r>
            <a:br>
              <a:rPr lang="ru-RU" sz="3200" dirty="0" smtClean="0">
                <a:solidFill>
                  <a:srgbClr val="C00000"/>
                </a:solidFill>
                <a:latin typeface="Constantia" panose="02030602050306030303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использованной литературы</a:t>
            </a:r>
            <a:endParaRPr lang="ru-RU" sz="3200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700808"/>
            <a:ext cx="7992888" cy="4536504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Библиотековедение, </a:t>
            </a:r>
            <a:r>
              <a:rPr lang="ru-RU" sz="1600" dirty="0" err="1">
                <a:solidFill>
                  <a:srgbClr val="002060"/>
                </a:solidFill>
                <a:latin typeface="Constantia" panose="02030602050306030303" pitchFamily="18" charset="0"/>
              </a:rPr>
              <a:t>библиографоведение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 и информатика : </a:t>
            </a:r>
            <a:r>
              <a:rPr lang="ru-RU" sz="1600" dirty="0" err="1">
                <a:solidFill>
                  <a:srgbClr val="002060"/>
                </a:solidFill>
                <a:latin typeface="Constantia" panose="02030602050306030303" pitchFamily="18" charset="0"/>
              </a:rPr>
              <a:t>Терминологич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. путеводитель. - М. : </a:t>
            </a:r>
            <a:r>
              <a:rPr lang="ru-RU" sz="1600" dirty="0" err="1">
                <a:solidFill>
                  <a:srgbClr val="002060"/>
                </a:solidFill>
                <a:latin typeface="Constantia" panose="02030602050306030303" pitchFamily="18" charset="0"/>
              </a:rPr>
              <a:t>Либерея-Бибинформ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, 2007. - 104 с. - ISBN 5851291753 : 89.45 р. - Текст : непосредственный.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Введение в специальность "Библиотековедение и Библиография" : Учеб. пособие для вузов / ред. Абрамов, К.И. - М. : Книга, 1983. - 159 с. - ISBN 4403040000060 : 0.35 р. - Текст : непосредственный.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Справочник библиотекаря / ред.: Ванеев, А.Н., Минкина, В.А. - 3-е изд., </a:t>
            </a:r>
            <a:r>
              <a:rPr lang="ru-RU" sz="1600" dirty="0" err="1">
                <a:solidFill>
                  <a:srgbClr val="002060"/>
                </a:solidFill>
                <a:latin typeface="Constantia" panose="02030602050306030303" pitchFamily="18" charset="0"/>
              </a:rPr>
              <a:t>перераб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. и доп. - СПб. : Профессия, 2006. - 496 с. - ISBN 5939130828 : 266.00 р. - Текст : непосредственный.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Справочник библиографа / </a:t>
            </a:r>
            <a:r>
              <a:rPr lang="ru-RU" sz="1600" dirty="0" err="1">
                <a:solidFill>
                  <a:srgbClr val="002060"/>
                </a:solidFill>
                <a:latin typeface="Constantia" panose="02030602050306030303" pitchFamily="18" charset="0"/>
              </a:rPr>
              <a:t>науч.ред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.: Ванеев, А.Н., Минкина, В.А. - 3-е </a:t>
            </a:r>
            <a:r>
              <a:rPr lang="ru-RU" sz="1600" dirty="0" err="1">
                <a:solidFill>
                  <a:srgbClr val="002060"/>
                </a:solidFill>
                <a:latin typeface="Constantia" panose="02030602050306030303" pitchFamily="18" charset="0"/>
              </a:rPr>
              <a:t>изд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.,</a:t>
            </a:r>
            <a:r>
              <a:rPr lang="ru-RU" sz="1600" dirty="0" err="1">
                <a:solidFill>
                  <a:srgbClr val="002060"/>
                </a:solidFill>
                <a:latin typeface="Constantia" panose="02030602050306030303" pitchFamily="18" charset="0"/>
              </a:rPr>
              <a:t>перераб.и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 доп. - СПб. : Профессия, 2005. - 592 с. - ISBN 5939130941 : 284.00 р. - Текст : непосредственный.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Справочник библиотекаря / авт. Абрамов, К.И. ; авт.: Антонова, С.Г., Архаров, В.И. - М. : Книга, 1985. - 302 с. - ISBN 4403040000121 : 1.70 р. - Текст : непосредственный.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1600" dirty="0" err="1">
                <a:solidFill>
                  <a:srgbClr val="002060"/>
                </a:solidFill>
                <a:latin typeface="Constantia" panose="02030602050306030303" pitchFamily="18" charset="0"/>
              </a:rPr>
              <a:t>Чачко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 А.С.  Развивающаяся библиотека в информационном обществе : Научно-методическое пособие / А. С. </a:t>
            </a:r>
            <a:r>
              <a:rPr lang="ru-RU" sz="1600" dirty="0" err="1">
                <a:solidFill>
                  <a:srgbClr val="002060"/>
                </a:solidFill>
                <a:latin typeface="Constantia" panose="02030602050306030303" pitchFamily="18" charset="0"/>
              </a:rPr>
              <a:t>Чачко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. - М. : </a:t>
            </a:r>
            <a:r>
              <a:rPr lang="ru-RU" sz="1600" dirty="0" err="1">
                <a:solidFill>
                  <a:srgbClr val="002060"/>
                </a:solidFill>
                <a:latin typeface="Constantia" panose="02030602050306030303" pitchFamily="18" charset="0"/>
              </a:rPr>
              <a:t>Либерея</a:t>
            </a:r>
            <a:r>
              <a:rPr lang="ru-RU" sz="1600" dirty="0">
                <a:solidFill>
                  <a:srgbClr val="002060"/>
                </a:solidFill>
                <a:latin typeface="Constantia" panose="02030602050306030303" pitchFamily="18" charset="0"/>
              </a:rPr>
              <a:t>, 2004. - 88 с. - ISBN 5851291745 : 49.02 р. - Текст : непосредственный.</a:t>
            </a:r>
          </a:p>
        </p:txBody>
      </p:sp>
    </p:spTree>
    <p:extLst>
      <p:ext uri="{BB962C8B-B14F-4D97-AF65-F5344CB8AC3E}">
        <p14:creationId xmlns:p14="http://schemas.microsoft.com/office/powerpoint/2010/main" val="146415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11560" y="1916832"/>
            <a:ext cx="4038600" cy="388843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Справки по форме доведения информации до пользователя делятся на </a:t>
            </a:r>
            <a:r>
              <a:rPr lang="ru-RU" dirty="0">
                <a:solidFill>
                  <a:srgbClr val="C00000"/>
                </a:solidFill>
                <a:latin typeface="Constantia" panose="02030602050306030303" pitchFamily="18" charset="0"/>
              </a:rPr>
              <a:t>письменные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 и </a:t>
            </a:r>
            <a:r>
              <a:rPr lang="ru-RU" dirty="0">
                <a:solidFill>
                  <a:srgbClr val="C00000"/>
                </a:solidFill>
                <a:latin typeface="Constantia" panose="02030602050306030303" pitchFamily="18" charset="0"/>
              </a:rPr>
              <a:t>устные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16832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Применение компьютерных технологий прибавляет к ним </a:t>
            </a:r>
            <a:r>
              <a:rPr lang="ru-RU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виртуальные справки,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которые можно отнести к письменным.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484962"/>
            <a:ext cx="8229600" cy="927100"/>
          </a:xfrm>
        </p:spPr>
        <p:txBody>
          <a:bodyPr/>
          <a:lstStyle/>
          <a:p>
            <a:pPr algn="ctr"/>
            <a:r>
              <a:rPr lang="ru-RU" sz="4000" dirty="0" smtClean="0"/>
              <a:t>Формы библиотечно-библиографических </a:t>
            </a:r>
            <a:r>
              <a:rPr lang="ru-RU" sz="4000" dirty="0"/>
              <a:t>справок</a:t>
            </a:r>
            <a:endParaRPr lang="en-US" altLang="ru-RU" sz="4000" dirty="0"/>
          </a:p>
        </p:txBody>
      </p:sp>
    </p:spTree>
    <p:extLst>
      <p:ext uri="{BB962C8B-B14F-4D97-AF65-F5344CB8AC3E}">
        <p14:creationId xmlns:p14="http://schemas.microsoft.com/office/powerpoint/2010/main" val="42237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484962"/>
            <a:ext cx="8229600" cy="927100"/>
          </a:xfrm>
        </p:spPr>
        <p:txBody>
          <a:bodyPr/>
          <a:lstStyle/>
          <a:p>
            <a:pPr algn="ctr"/>
            <a:r>
              <a:rPr lang="ru-RU" sz="4000" dirty="0" smtClean="0"/>
              <a:t>Виды библиотечно-библиографических </a:t>
            </a:r>
            <a:r>
              <a:rPr lang="ru-RU" sz="4000" dirty="0"/>
              <a:t>справок</a:t>
            </a:r>
            <a:endParaRPr lang="en-US" altLang="ru-RU" sz="4000" dirty="0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black">
          <a:xfrm>
            <a:off x="4776788" y="2439988"/>
            <a:ext cx="3508375" cy="66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ru-RU" sz="2400" b="1" dirty="0" smtClean="0">
                <a:solidFill>
                  <a:srgbClr val="B10303"/>
                </a:solidFill>
              </a:rPr>
              <a:t>Входит в справку</a:t>
            </a:r>
            <a:endParaRPr lang="en-US" altLang="ru-RU" sz="2400" b="1" dirty="0" smtClean="0">
              <a:solidFill>
                <a:srgbClr val="B10303"/>
              </a:solidFill>
            </a:endParaRPr>
          </a:p>
          <a:p>
            <a:pPr algn="l" eaLnBrk="0" hangingPunct="0">
              <a:lnSpc>
                <a:spcPct val="110000"/>
              </a:lnSpc>
            </a:pPr>
            <a:endParaRPr lang="en-US" altLang="ru-RU" sz="1000" b="1" dirty="0" smtClean="0">
              <a:solidFill>
                <a:srgbClr val="B10303"/>
              </a:solidFill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4627563" y="2279650"/>
            <a:ext cx="4762" cy="3095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gray">
          <a:xfrm rot="2692993">
            <a:off x="846138" y="2112963"/>
            <a:ext cx="3449637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49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-1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legacyObliqueBottom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gray">
          <a:xfrm rot="-2707007">
            <a:off x="872332" y="2112169"/>
            <a:ext cx="3449637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49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-1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scene3d>
            <a:camera prst="legacyObliqueBottom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gray">
          <a:xfrm rot="18907007" flipV="1">
            <a:off x="842963" y="2074863"/>
            <a:ext cx="3449637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49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-1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legacyObliqueBottom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gray">
          <a:xfrm rot="2692993" flipH="1" flipV="1">
            <a:off x="871538" y="2074863"/>
            <a:ext cx="3449637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49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-1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legacyObliqueBottom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9401" name="WordArt 9"/>
          <p:cNvSpPr>
            <a:spLocks noChangeArrowheads="1" noChangeShapeType="1" noTextEdit="1"/>
          </p:cNvSpPr>
          <p:nvPr/>
        </p:nvSpPr>
        <p:spPr bwMode="gray">
          <a:xfrm rot="18985095">
            <a:off x="1087634" y="2670461"/>
            <a:ext cx="1870254" cy="1079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2109127"/>
              </a:avLst>
            </a:prstTxWarp>
          </a:bodyPr>
          <a:lstStyle/>
          <a:p>
            <a:r>
              <a:rPr lang="ru-RU" b="1" kern="10" dirty="0" smtClean="0">
                <a:solidFill>
                  <a:srgbClr val="FFFFFF"/>
                </a:solidFill>
                <a:latin typeface="Arial"/>
                <a:cs typeface="Arial"/>
              </a:rPr>
              <a:t>Тематическая</a:t>
            </a:r>
            <a:endParaRPr lang="ru-RU" b="1" kern="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9402" name="WordArt 10"/>
          <p:cNvSpPr>
            <a:spLocks noChangeArrowheads="1" noChangeShapeType="1" noTextEdit="1"/>
          </p:cNvSpPr>
          <p:nvPr/>
        </p:nvSpPr>
        <p:spPr bwMode="white">
          <a:xfrm rot="2716939">
            <a:off x="2272435" y="2716497"/>
            <a:ext cx="1912682" cy="1079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2061081"/>
              </a:avLst>
            </a:prstTxWarp>
          </a:bodyPr>
          <a:lstStyle/>
          <a:p>
            <a:r>
              <a:rPr lang="ru-RU" b="1" kern="10" dirty="0" smtClean="0">
                <a:solidFill>
                  <a:srgbClr val="FFFFFF"/>
                </a:solidFill>
                <a:latin typeface="Arial"/>
                <a:cs typeface="Arial"/>
              </a:rPr>
              <a:t>Консультация</a:t>
            </a:r>
            <a:endParaRPr lang="ru-RU" b="1" kern="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9403" name="WordArt 11"/>
          <p:cNvSpPr>
            <a:spLocks noChangeArrowheads="1" noChangeShapeType="1" noTextEdit="1"/>
          </p:cNvSpPr>
          <p:nvPr/>
        </p:nvSpPr>
        <p:spPr bwMode="gray">
          <a:xfrm rot="2591338">
            <a:off x="889216" y="3940748"/>
            <a:ext cx="2162175" cy="1079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Down">
              <a:avLst>
                <a:gd name="adj" fmla="val 1367497"/>
              </a:avLst>
            </a:prstTxWarp>
          </a:bodyPr>
          <a:lstStyle/>
          <a:p>
            <a:r>
              <a:rPr lang="ru-RU" b="1" kern="10" dirty="0" err="1" smtClean="0">
                <a:solidFill>
                  <a:srgbClr val="FFFFFF"/>
                </a:solidFill>
                <a:latin typeface="Arial"/>
                <a:cs typeface="Arial"/>
              </a:rPr>
              <a:t>Фактограическая</a:t>
            </a:r>
            <a:endParaRPr lang="ru-RU" b="1" kern="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9404" name="WordArt 12"/>
          <p:cNvSpPr>
            <a:spLocks noChangeArrowheads="1" noChangeShapeType="1" noTextEdit="1"/>
          </p:cNvSpPr>
          <p:nvPr/>
        </p:nvSpPr>
        <p:spPr bwMode="gray">
          <a:xfrm rot="18739395">
            <a:off x="2225267" y="3854904"/>
            <a:ext cx="1892375" cy="1144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Down">
              <a:avLst>
                <a:gd name="adj" fmla="val 1440848"/>
              </a:avLst>
            </a:prstTxWarp>
          </a:bodyPr>
          <a:lstStyle/>
          <a:p>
            <a:r>
              <a:rPr lang="ru-RU" b="1" kern="10" dirty="0" smtClean="0">
                <a:solidFill>
                  <a:srgbClr val="FFFFFF"/>
                </a:solidFill>
                <a:latin typeface="Arial"/>
                <a:cs typeface="Arial"/>
              </a:rPr>
              <a:t>Виртуальная</a:t>
            </a:r>
            <a:endParaRPr lang="ru-RU" b="1" kern="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gray">
          <a:xfrm>
            <a:off x="1628775" y="3556000"/>
            <a:ext cx="1895475" cy="0"/>
          </a:xfrm>
          <a:prstGeom prst="line">
            <a:avLst/>
          </a:prstGeom>
          <a:noFill/>
          <a:ln w="28575">
            <a:solidFill>
              <a:schemeClr val="tx1">
                <a:alpha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408" name="AutoShape 16"/>
          <p:cNvSpPr>
            <a:spLocks noChangeArrowheads="1"/>
          </p:cNvSpPr>
          <p:nvPr/>
        </p:nvSpPr>
        <p:spPr bwMode="gray">
          <a:xfrm>
            <a:off x="4994163" y="4581128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409" name="AutoShape 17"/>
          <p:cNvSpPr>
            <a:spLocks noChangeArrowheads="1"/>
          </p:cNvSpPr>
          <p:nvPr/>
        </p:nvSpPr>
        <p:spPr bwMode="gray">
          <a:xfrm>
            <a:off x="5008563" y="3125788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410" name="AutoShape 18"/>
          <p:cNvSpPr>
            <a:spLocks noChangeArrowheads="1"/>
          </p:cNvSpPr>
          <p:nvPr/>
        </p:nvSpPr>
        <p:spPr bwMode="gray">
          <a:xfrm>
            <a:off x="5015255" y="3680332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411" name="AutoShape 19"/>
          <p:cNvSpPr>
            <a:spLocks noChangeArrowheads="1"/>
          </p:cNvSpPr>
          <p:nvPr/>
        </p:nvSpPr>
        <p:spPr bwMode="invGray">
          <a:xfrm>
            <a:off x="5008563" y="5332476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gray">
          <a:xfrm>
            <a:off x="5298281" y="4540420"/>
            <a:ext cx="35097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ru-RU" sz="1400" b="1" dirty="0">
                <a:solidFill>
                  <a:srgbClr val="002060"/>
                </a:solidFill>
              </a:rPr>
              <a:t>Ответ на </a:t>
            </a:r>
            <a:r>
              <a:rPr lang="ru-RU" sz="1400" b="1" dirty="0" smtClean="0">
                <a:solidFill>
                  <a:srgbClr val="002060"/>
                </a:solidFill>
              </a:rPr>
              <a:t>запрос, уточнение </a:t>
            </a:r>
            <a:r>
              <a:rPr lang="ru-RU" sz="1400" b="1" dirty="0">
                <a:solidFill>
                  <a:srgbClr val="002060"/>
                </a:solidFill>
              </a:rPr>
              <a:t>и </a:t>
            </a:r>
            <a:r>
              <a:rPr lang="ru-RU" sz="1400" b="1" dirty="0" smtClean="0">
                <a:solidFill>
                  <a:srgbClr val="002060"/>
                </a:solidFill>
              </a:rPr>
              <a:t>разъяснение термина</a:t>
            </a:r>
            <a:endParaRPr lang="en-US" altLang="ru-RU" sz="1400" b="1" dirty="0">
              <a:solidFill>
                <a:srgbClr val="002060"/>
              </a:solidFill>
            </a:endParaRP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gray">
          <a:xfrm>
            <a:off x="5284407" y="3032780"/>
            <a:ext cx="35579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ru-RU" sz="1400" b="1" dirty="0" smtClean="0">
                <a:solidFill>
                  <a:srgbClr val="002060"/>
                </a:solidFill>
              </a:rPr>
              <a:t>Содержание информации </a:t>
            </a:r>
            <a:r>
              <a:rPr lang="ru-RU" sz="1400" b="1" dirty="0">
                <a:solidFill>
                  <a:srgbClr val="002060"/>
                </a:solidFill>
              </a:rPr>
              <a:t>по определенной теме</a:t>
            </a:r>
            <a:endParaRPr lang="en-US" altLang="ru-RU" sz="1400" b="1" dirty="0">
              <a:solidFill>
                <a:srgbClr val="002060"/>
              </a:solidFill>
            </a:endParaRP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gray">
          <a:xfrm>
            <a:off x="5263961" y="3586163"/>
            <a:ext cx="354403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ru-RU" altLang="ru-RU" sz="1400" b="1" dirty="0" smtClean="0">
                <a:solidFill>
                  <a:srgbClr val="002060"/>
                </a:solidFill>
              </a:rPr>
              <a:t>Разъяснения и сведения как пользоваться, </a:t>
            </a:r>
            <a:r>
              <a:rPr lang="ru-RU" sz="1400" b="1" dirty="0" smtClean="0">
                <a:solidFill>
                  <a:srgbClr val="002060"/>
                </a:solidFill>
              </a:rPr>
              <a:t>правила оформления, возможностях работы с удаленными ресурсами</a:t>
            </a:r>
            <a:endParaRPr lang="en-US" altLang="ru-RU" sz="1400" b="1" dirty="0">
              <a:solidFill>
                <a:srgbClr val="002060"/>
              </a:solidFill>
            </a:endParaRP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gray">
          <a:xfrm>
            <a:off x="5298281" y="5275326"/>
            <a:ext cx="34279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ru-RU" altLang="ru-RU" sz="1400" b="1" dirty="0" smtClean="0">
                <a:solidFill>
                  <a:srgbClr val="002060"/>
                </a:solidFill>
              </a:rPr>
              <a:t>Все виды справок в электронном виде </a:t>
            </a:r>
            <a:endParaRPr lang="en-US" altLang="ru-RU" sz="1400" b="1" dirty="0">
              <a:solidFill>
                <a:srgbClr val="002060"/>
              </a:solidFill>
            </a:endParaRPr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 rot="16200000" flipH="1">
            <a:off x="6446044" y="1194594"/>
            <a:ext cx="6350" cy="3557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</a:t>
            </a:r>
            <a:r>
              <a:rPr lang="ru-RU" dirty="0" smtClean="0">
                <a:solidFill>
                  <a:srgbClr val="C00000"/>
                </a:solidFill>
              </a:rPr>
              <a:t>онсультация</a:t>
            </a:r>
            <a:endParaRPr lang="en-US" altLang="ru-RU" dirty="0">
              <a:solidFill>
                <a:srgbClr val="C000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340768"/>
            <a:ext cx="7704856" cy="482453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разъяснения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, как пользоваться ЭК, что такое АПУ, что обозначают надписи на книгах, ящиках и карточках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;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 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разъяснения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методики поиска сведений по библиографическим источникам – энциклопедиям, словарям, справочникам, библиографическим указателям;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консультации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по правилам оформления библиографического списка использованной литературы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сведения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о библиотеке, о предоставляемых ею услугах, возможностях работы с локальными и удаленными информационными ресурсами.  </a:t>
            </a:r>
          </a:p>
          <a:p>
            <a:pPr algn="just">
              <a:buFontTx/>
              <a:buChar char="-"/>
            </a:pPr>
            <a:endParaRPr lang="ru-RU" sz="2400" b="1" dirty="0">
              <a:solidFill>
                <a:srgbClr val="00206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68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 стрелкой 26"/>
          <p:cNvCxnSpPr/>
          <p:nvPr/>
        </p:nvCxnSpPr>
        <p:spPr bwMode="auto">
          <a:xfrm>
            <a:off x="2658365" y="4131047"/>
            <a:ext cx="11377" cy="52581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 bwMode="auto">
          <a:xfrm>
            <a:off x="6419564" y="4131047"/>
            <a:ext cx="11377" cy="52581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6563" name="Freeform 3"/>
          <p:cNvSpPr>
            <a:spLocks/>
          </p:cNvSpPr>
          <p:nvPr/>
        </p:nvSpPr>
        <p:spPr bwMode="gray">
          <a:xfrm>
            <a:off x="4656137" y="1432297"/>
            <a:ext cx="1900238" cy="1376362"/>
          </a:xfrm>
          <a:custGeom>
            <a:avLst/>
            <a:gdLst>
              <a:gd name="T0" fmla="*/ 0 w 735"/>
              <a:gd name="T1" fmla="*/ 0 h 532"/>
              <a:gd name="T2" fmla="*/ 382 w 735"/>
              <a:gd name="T3" fmla="*/ 202 h 532"/>
              <a:gd name="T4" fmla="*/ 577 w 735"/>
              <a:gd name="T5" fmla="*/ 202 h 532"/>
              <a:gd name="T6" fmla="*/ 637 w 735"/>
              <a:gd name="T7" fmla="*/ 249 h 532"/>
              <a:gd name="T8" fmla="*/ 639 w 735"/>
              <a:gd name="T9" fmla="*/ 402 h 532"/>
              <a:gd name="T10" fmla="*/ 598 w 735"/>
              <a:gd name="T11" fmla="*/ 400 h 532"/>
              <a:gd name="T12" fmla="*/ 669 w 735"/>
              <a:gd name="T13" fmla="*/ 532 h 532"/>
              <a:gd name="T14" fmla="*/ 735 w 735"/>
              <a:gd name="T15" fmla="*/ 402 h 532"/>
              <a:gd name="T16" fmla="*/ 696 w 735"/>
              <a:gd name="T17" fmla="*/ 402 h 532"/>
              <a:gd name="T18" fmla="*/ 694 w 735"/>
              <a:gd name="T19" fmla="*/ 226 h 532"/>
              <a:gd name="T20" fmla="*/ 616 w 735"/>
              <a:gd name="T21" fmla="*/ 150 h 532"/>
              <a:gd name="T22" fmla="*/ 335 w 735"/>
              <a:gd name="T23" fmla="*/ 149 h 532"/>
              <a:gd name="T24" fmla="*/ 69 w 735"/>
              <a:gd name="T25" fmla="*/ 0 h 532"/>
              <a:gd name="T26" fmla="*/ 0 w 735"/>
              <a:gd name="T27" fmla="*/ 0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6565" name="Freeform 5"/>
          <p:cNvSpPr>
            <a:spLocks/>
          </p:cNvSpPr>
          <p:nvPr/>
        </p:nvSpPr>
        <p:spPr bwMode="gray">
          <a:xfrm flipH="1">
            <a:off x="2483768" y="1432297"/>
            <a:ext cx="1900237" cy="1376362"/>
          </a:xfrm>
          <a:custGeom>
            <a:avLst/>
            <a:gdLst>
              <a:gd name="T0" fmla="*/ 0 w 735"/>
              <a:gd name="T1" fmla="*/ 0 h 532"/>
              <a:gd name="T2" fmla="*/ 382 w 735"/>
              <a:gd name="T3" fmla="*/ 202 h 532"/>
              <a:gd name="T4" fmla="*/ 577 w 735"/>
              <a:gd name="T5" fmla="*/ 202 h 532"/>
              <a:gd name="T6" fmla="*/ 637 w 735"/>
              <a:gd name="T7" fmla="*/ 249 h 532"/>
              <a:gd name="T8" fmla="*/ 639 w 735"/>
              <a:gd name="T9" fmla="*/ 402 h 532"/>
              <a:gd name="T10" fmla="*/ 598 w 735"/>
              <a:gd name="T11" fmla="*/ 400 h 532"/>
              <a:gd name="T12" fmla="*/ 669 w 735"/>
              <a:gd name="T13" fmla="*/ 532 h 532"/>
              <a:gd name="T14" fmla="*/ 735 w 735"/>
              <a:gd name="T15" fmla="*/ 402 h 532"/>
              <a:gd name="T16" fmla="*/ 696 w 735"/>
              <a:gd name="T17" fmla="*/ 402 h 532"/>
              <a:gd name="T18" fmla="*/ 694 w 735"/>
              <a:gd name="T19" fmla="*/ 226 h 532"/>
              <a:gd name="T20" fmla="*/ 616 w 735"/>
              <a:gd name="T21" fmla="*/ 150 h 532"/>
              <a:gd name="T22" fmla="*/ 335 w 735"/>
              <a:gd name="T23" fmla="*/ 149 h 532"/>
              <a:gd name="T24" fmla="*/ 69 w 735"/>
              <a:gd name="T25" fmla="*/ 0 h 532"/>
              <a:gd name="T26" fmla="*/ 0 w 735"/>
              <a:gd name="T27" fmla="*/ 0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6566" name="Group 6"/>
          <p:cNvGrpSpPr>
            <a:grpSpLocks/>
          </p:cNvGrpSpPr>
          <p:nvPr/>
        </p:nvGrpSpPr>
        <p:grpSpPr bwMode="auto">
          <a:xfrm>
            <a:off x="1416841" y="2824906"/>
            <a:ext cx="2262188" cy="1322388"/>
            <a:chOff x="4320" y="1152"/>
            <a:chExt cx="414" cy="402"/>
          </a:xfrm>
        </p:grpSpPr>
        <p:sp>
          <p:nvSpPr>
            <p:cNvPr id="66567" name="AutoShape 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68" name="Freeform 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569" name="Rectangle 9"/>
          <p:cNvSpPr>
            <a:spLocks noChangeArrowheads="1"/>
          </p:cNvSpPr>
          <p:nvPr/>
        </p:nvSpPr>
        <p:spPr bwMode="black">
          <a:xfrm>
            <a:off x="1642264" y="3229661"/>
            <a:ext cx="193967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r>
              <a:rPr lang="ru-RU" altLang="ru-RU" sz="2000" b="1" dirty="0" smtClean="0">
                <a:solidFill>
                  <a:srgbClr val="FFFFFF"/>
                </a:solidFill>
              </a:rPr>
              <a:t>Адресная</a:t>
            </a:r>
            <a:endParaRPr lang="en-US" altLang="ru-RU" sz="2000" b="1" dirty="0">
              <a:solidFill>
                <a:srgbClr val="FFFFFF"/>
              </a:solidFill>
            </a:endParaRPr>
          </a:p>
        </p:txBody>
      </p:sp>
      <p:grpSp>
        <p:nvGrpSpPr>
          <p:cNvPr id="66573" name="Group 13"/>
          <p:cNvGrpSpPr>
            <a:grpSpLocks/>
          </p:cNvGrpSpPr>
          <p:nvPr/>
        </p:nvGrpSpPr>
        <p:grpSpPr bwMode="auto">
          <a:xfrm>
            <a:off x="5311754" y="2808659"/>
            <a:ext cx="2238375" cy="1322388"/>
            <a:chOff x="4320" y="1152"/>
            <a:chExt cx="414" cy="402"/>
          </a:xfrm>
        </p:grpSpPr>
        <p:sp>
          <p:nvSpPr>
            <p:cNvPr id="66574" name="AutoShape 14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5" name="Freeform 15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577" name="Rectangle 17"/>
          <p:cNvSpPr>
            <a:spLocks noChangeArrowheads="1"/>
          </p:cNvSpPr>
          <p:nvPr/>
        </p:nvSpPr>
        <p:spPr bwMode="black">
          <a:xfrm>
            <a:off x="5578131" y="3227263"/>
            <a:ext cx="1805310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r>
              <a:rPr lang="ru-RU" altLang="ru-RU" sz="2000" b="1" dirty="0" smtClean="0">
                <a:solidFill>
                  <a:srgbClr val="FFFFFF"/>
                </a:solidFill>
              </a:rPr>
              <a:t>Уточняющая</a:t>
            </a:r>
            <a:endParaRPr lang="en-US" altLang="ru-RU" sz="2000" b="1" dirty="0">
              <a:solidFill>
                <a:srgbClr val="FFFFFF"/>
              </a:solidFill>
            </a:endParaRPr>
          </a:p>
        </p:txBody>
      </p:sp>
      <p:sp>
        <p:nvSpPr>
          <p:cNvPr id="66579" name="AutoShape 19"/>
          <p:cNvSpPr>
            <a:spLocks noChangeArrowheads="1"/>
          </p:cNvSpPr>
          <p:nvPr/>
        </p:nvSpPr>
        <p:spPr bwMode="ltGray">
          <a:xfrm>
            <a:off x="1344550" y="548680"/>
            <a:ext cx="6238875" cy="9763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black">
          <a:xfrm>
            <a:off x="1566651" y="641375"/>
            <a:ext cx="5832648" cy="7909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kern="0" dirty="0" smtClean="0">
                <a:solidFill>
                  <a:srgbClr val="C00000"/>
                </a:solidFill>
              </a:rPr>
              <a:t>Справка-консультация</a:t>
            </a:r>
            <a:endParaRPr lang="en-US" altLang="ru-RU" sz="3200" kern="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29905" y="4827982"/>
            <a:ext cx="3672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об </a:t>
            </a:r>
            <a:r>
              <a:rPr lang="ru-RU" b="1" dirty="0">
                <a:solidFill>
                  <a:srgbClr val="002060"/>
                </a:solidFill>
                <a:latin typeface="Constantia" panose="02030602050306030303" pitchFamily="18" charset="0"/>
              </a:rPr>
              <a:t>отсутствующих или искаженных в запросе элементах  </a:t>
            </a:r>
            <a:r>
              <a:rPr lang="ru-RU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библиографического </a:t>
            </a:r>
            <a:r>
              <a:rPr lang="ru-RU" b="1" dirty="0">
                <a:solidFill>
                  <a:srgbClr val="002060"/>
                </a:solidFill>
                <a:latin typeface="Constantia" panose="02030602050306030303" pitchFamily="18" charset="0"/>
              </a:rPr>
              <a:t>описания документов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35767" y="4797150"/>
            <a:ext cx="30243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о  наличии или местонахождении документа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Тематическая справка</a:t>
            </a:r>
            <a:endParaRPr lang="en-US" altLang="ru-RU" dirty="0">
              <a:solidFill>
                <a:srgbClr val="C000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484784"/>
            <a:ext cx="7488832" cy="254317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1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Тематическая </a:t>
            </a:r>
            <a:r>
              <a:rPr lang="ru-RU" sz="2100" dirty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справка </a:t>
            </a:r>
            <a:r>
              <a:rPr lang="ru-RU" sz="21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содержит </a:t>
            </a:r>
            <a:r>
              <a:rPr lang="ru-RU" sz="2100" dirty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библиографическую информацию по определенной теме и представляет собой </a:t>
            </a:r>
            <a:r>
              <a:rPr lang="ru-RU" sz="21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подбор литературы </a:t>
            </a:r>
            <a:r>
              <a:rPr lang="ru-RU" sz="2100" dirty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по теме, сформулированной читателем в запросе. Понятие «тема» в данном случае трактуется в широких пределах – от частного вопроса в какой-то отрасли знаний до общих запросов: подобрать литературу о космосе, биоэнергетике, рыбопромысловом флоте</a:t>
            </a:r>
            <a:r>
              <a:rPr lang="ru-RU" sz="21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1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b="1" dirty="0">
                <a:solidFill>
                  <a:srgbClr val="C0000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Выполненная тематическая справка – это всегда письменный ответ в виде сформированного списка по выбранной </a:t>
            </a:r>
            <a:r>
              <a:rPr lang="ru-RU" sz="2100" b="1" dirty="0" smtClean="0">
                <a:solidFill>
                  <a:srgbClr val="C0000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системе: </a:t>
            </a:r>
            <a:r>
              <a:rPr lang="ru-RU" sz="21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алфавит</a:t>
            </a:r>
            <a:r>
              <a:rPr lang="ru-RU" sz="2100" dirty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, хронология, язык, систематический, тематический, по степени значимости и </a:t>
            </a:r>
            <a:r>
              <a:rPr lang="ru-RU" sz="21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другие.</a:t>
            </a:r>
            <a:endParaRPr lang="ru-RU" sz="2100" dirty="0">
              <a:solidFill>
                <a:srgbClr val="00206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2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AutoShape 4"/>
          <p:cNvSpPr>
            <a:spLocks noChangeArrowheads="1"/>
          </p:cNvSpPr>
          <p:nvPr/>
        </p:nvSpPr>
        <p:spPr bwMode="gray">
          <a:xfrm>
            <a:off x="3944467" y="2799280"/>
            <a:ext cx="2622550" cy="2574925"/>
          </a:xfrm>
          <a:prstGeom prst="homePlate">
            <a:avLst>
              <a:gd name="adj" fmla="val 25462"/>
            </a:avLst>
          </a:prstGeom>
          <a:gradFill rotWithShape="1">
            <a:gsLst>
              <a:gs pos="0">
                <a:srgbClr val="C0C0C0">
                  <a:gamma/>
                  <a:tint val="14118"/>
                  <a:invGamma/>
                </a:srgbClr>
              </a:gs>
              <a:gs pos="100000">
                <a:srgbClr val="C0C0C0"/>
              </a:gs>
            </a:gsLst>
            <a:lin ang="2700000" scaled="1"/>
          </a:gradFill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gray">
          <a:xfrm>
            <a:off x="1907704" y="2800868"/>
            <a:ext cx="2809875" cy="2574925"/>
          </a:xfrm>
          <a:prstGeom prst="homePlate">
            <a:avLst>
              <a:gd name="adj" fmla="val 27281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90" name="Freeform 6"/>
          <p:cNvSpPr>
            <a:spLocks/>
          </p:cNvSpPr>
          <p:nvPr/>
        </p:nvSpPr>
        <p:spPr bwMode="gray">
          <a:xfrm>
            <a:off x="1698154" y="2500830"/>
            <a:ext cx="4349750" cy="517525"/>
          </a:xfrm>
          <a:custGeom>
            <a:avLst/>
            <a:gdLst>
              <a:gd name="T0" fmla="*/ 0 w 3454"/>
              <a:gd name="T1" fmla="*/ 0 h 267"/>
              <a:gd name="T2" fmla="*/ 87 w 3454"/>
              <a:gd name="T3" fmla="*/ 267 h 267"/>
              <a:gd name="T4" fmla="*/ 3454 w 3454"/>
              <a:gd name="T5" fmla="*/ 267 h 267"/>
              <a:gd name="T6" fmla="*/ 3292 w 3454"/>
              <a:gd name="T7" fmla="*/ 8 h 267"/>
              <a:gd name="T8" fmla="*/ 0 w 3454"/>
              <a:gd name="T9" fmla="*/ 0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4" h="267">
                <a:moveTo>
                  <a:pt x="0" y="0"/>
                </a:moveTo>
                <a:lnTo>
                  <a:pt x="87" y="267"/>
                </a:lnTo>
                <a:lnTo>
                  <a:pt x="3454" y="267"/>
                </a:lnTo>
                <a:lnTo>
                  <a:pt x="3292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292929"/>
                </a:solidFill>
                <a:prstDash val="dash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ltGray">
          <a:xfrm>
            <a:off x="447204" y="2499243"/>
            <a:ext cx="2400300" cy="289560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black">
          <a:xfrm>
            <a:off x="433679" y="3707508"/>
            <a:ext cx="22682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CFCFC"/>
                </a:solidFill>
              </a:rPr>
              <a:t>Категории</a:t>
            </a:r>
            <a:endParaRPr lang="en-US" altLang="ru-RU" sz="2800" b="1" dirty="0">
              <a:solidFill>
                <a:srgbClr val="FCFCFC"/>
              </a:solidFill>
            </a:endParaRP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4738131" y="3569009"/>
            <a:ext cx="167005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b="1" dirty="0">
                <a:solidFill>
                  <a:srgbClr val="002060"/>
                </a:solidFill>
              </a:rPr>
              <a:t>2.</a:t>
            </a:r>
          </a:p>
          <a:p>
            <a:r>
              <a:rPr lang="ru-RU" altLang="ru-RU" sz="2000" b="1" dirty="0" smtClean="0">
                <a:solidFill>
                  <a:srgbClr val="002060"/>
                </a:solidFill>
              </a:rPr>
              <a:t>Сложные</a:t>
            </a:r>
            <a:endParaRPr lang="en-US" altLang="ru-RU" sz="2000" b="1" dirty="0">
              <a:solidFill>
                <a:srgbClr val="002060"/>
              </a:solidFill>
            </a:endParaRP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809625" y="1412776"/>
            <a:ext cx="7467600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Категории </a:t>
            </a:r>
            <a:r>
              <a:rPr lang="ru-RU" sz="2400" b="1" dirty="0">
                <a:solidFill>
                  <a:srgbClr val="002060"/>
                </a:solidFill>
              </a:rPr>
              <a:t>тематических справок</a:t>
            </a:r>
            <a:endParaRPr lang="en-US" altLang="ru-RU" sz="2400" b="1" dirty="0">
              <a:solidFill>
                <a:srgbClr val="002060"/>
              </a:solidFill>
            </a:endParaRP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2876923" y="3569009"/>
            <a:ext cx="167005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b="1" dirty="0">
                <a:solidFill>
                  <a:srgbClr val="002060"/>
                </a:solidFill>
              </a:rPr>
              <a:t>1.</a:t>
            </a:r>
          </a:p>
          <a:p>
            <a:r>
              <a:rPr lang="ru-RU" altLang="ru-RU" sz="2000" b="1" dirty="0" smtClean="0">
                <a:solidFill>
                  <a:srgbClr val="002060"/>
                </a:solidFill>
              </a:rPr>
              <a:t>Простые</a:t>
            </a:r>
            <a:endParaRPr lang="en-US" altLang="ru-RU" sz="2000" b="1" dirty="0">
              <a:solidFill>
                <a:srgbClr val="002060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black">
          <a:xfrm>
            <a:off x="6498152" y="2376662"/>
            <a:ext cx="2555776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В </a:t>
            </a:r>
            <a:r>
              <a:rPr lang="ru-RU" b="1" dirty="0">
                <a:solidFill>
                  <a:srgbClr val="C00000"/>
                </a:solidFill>
              </a:rPr>
              <a:t>зависимости от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pPr algn="l"/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endParaRPr lang="ru-RU" sz="1400" b="1" dirty="0">
              <a:solidFill>
                <a:srgbClr val="002060"/>
              </a:solidFill>
            </a:endParaRP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  <a:latin typeface="Constantia" panose="02030602050306030303" pitchFamily="18" charset="0"/>
              </a:rPr>
              <a:t>целевого назначения справки, 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  <a:latin typeface="Constantia" panose="02030602050306030303" pitchFamily="18" charset="0"/>
              </a:rPr>
              <a:t>характера используемых источников, 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  <a:latin typeface="Constantia" panose="02030602050306030303" pitchFamily="18" charset="0"/>
              </a:rPr>
              <a:t>принципов отбора литературы,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  <a:latin typeface="Constantia" panose="02030602050306030303" pitchFamily="18" charset="0"/>
              </a:rPr>
              <a:t>объёма выданной библиографической </a:t>
            </a:r>
            <a:r>
              <a:rPr lang="ru-RU" sz="1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информации</a:t>
            </a:r>
            <a:endParaRPr lang="en-US" altLang="ru-RU" sz="16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Тематическая справка</a:t>
            </a:r>
            <a:endParaRPr lang="en-US" alt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gray">
          <a:xfrm>
            <a:off x="1970088" y="2600325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black">
          <a:xfrm>
            <a:off x="3344863" y="2599848"/>
            <a:ext cx="50958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ru-RU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Сформировавшиеся у пользователей в процессе их трудовой, самообразовательной и других видов деятельности (осознаваемые как преимущественно личные информационные потребности)</a:t>
            </a:r>
            <a:endParaRPr lang="en-US" altLang="ru-RU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gray">
          <a:xfrm>
            <a:off x="2782888" y="310515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8613" name="Picture 5" descr="DO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245427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5" name="Text Box 7"/>
          <p:cNvSpPr txBox="1">
            <a:spLocks noChangeArrowheads="1"/>
          </p:cNvSpPr>
          <p:nvPr/>
        </p:nvSpPr>
        <p:spPr bwMode="black">
          <a:xfrm>
            <a:off x="1092200" y="3064817"/>
            <a:ext cx="1670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C00000"/>
                </a:solidFill>
              </a:rPr>
              <a:t>1</a:t>
            </a:r>
            <a:endParaRPr lang="en-US" altLang="ru-RU" sz="2400" b="1" dirty="0">
              <a:solidFill>
                <a:srgbClr val="C00000"/>
              </a:solidFill>
            </a:endParaRPr>
          </a:p>
        </p:txBody>
      </p:sp>
      <p:sp>
        <p:nvSpPr>
          <p:cNvPr id="68616" name="AutoShape 8"/>
          <p:cNvSpPr>
            <a:spLocks noChangeArrowheads="1"/>
          </p:cNvSpPr>
          <p:nvPr/>
        </p:nvSpPr>
        <p:spPr bwMode="gray">
          <a:xfrm>
            <a:off x="1970088" y="4562475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black">
          <a:xfrm>
            <a:off x="3344863" y="4667250"/>
            <a:ext cx="5095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Вызванные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необходимостью выполнения учебных и других заданий – своего рода «вынужденные» запросы. Для докладов, рефератов, курсовых работ и дипломов</a:t>
            </a:r>
            <a:endParaRPr lang="en-US" altLang="ru-RU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gray">
          <a:xfrm>
            <a:off x="2811463" y="5057775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8619" name="Picture 11" descr="DP_circl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4359275"/>
            <a:ext cx="17272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20" name="Text Box 12"/>
          <p:cNvSpPr txBox="1">
            <a:spLocks noChangeArrowheads="1"/>
          </p:cNvSpPr>
          <p:nvPr/>
        </p:nvSpPr>
        <p:spPr bwMode="black">
          <a:xfrm>
            <a:off x="1120870" y="5017442"/>
            <a:ext cx="1670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C00000"/>
                </a:solidFill>
              </a:rPr>
              <a:t>2</a:t>
            </a:r>
            <a:endParaRPr lang="en-US" altLang="ru-RU" sz="2400" b="1" dirty="0">
              <a:solidFill>
                <a:srgbClr val="C00000"/>
              </a:solidFill>
            </a:endParaRP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black">
          <a:xfrm>
            <a:off x="1427163" y="1477963"/>
            <a:ext cx="6477000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</a:rPr>
              <a:t>Классы тематических справок</a:t>
            </a:r>
            <a:endParaRPr lang="en-US" altLang="ru-RU" sz="2400" b="1" dirty="0">
              <a:solidFill>
                <a:srgbClr val="002060"/>
              </a:solidFill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Тематическая справка</a:t>
            </a:r>
            <a:endParaRPr lang="en-US" alt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Прямая со стрелкой 73"/>
          <p:cNvCxnSpPr/>
          <p:nvPr/>
        </p:nvCxnSpPr>
        <p:spPr bwMode="auto">
          <a:xfrm flipH="1">
            <a:off x="4349664" y="6374421"/>
            <a:ext cx="688822" cy="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 bwMode="auto">
          <a:xfrm>
            <a:off x="6584851" y="4465778"/>
            <a:ext cx="0" cy="16777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 bwMode="auto">
          <a:xfrm>
            <a:off x="6597502" y="5062177"/>
            <a:ext cx="0" cy="16777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 bwMode="auto">
          <a:xfrm>
            <a:off x="6590423" y="6013292"/>
            <a:ext cx="0" cy="16777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 bwMode="auto">
          <a:xfrm>
            <a:off x="6581155" y="2822581"/>
            <a:ext cx="0" cy="16777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endCxn id="64" idx="0"/>
          </p:cNvCxnSpPr>
          <p:nvPr/>
        </p:nvCxnSpPr>
        <p:spPr bwMode="auto">
          <a:xfrm>
            <a:off x="6583344" y="3453940"/>
            <a:ext cx="14159" cy="21637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 bwMode="auto">
          <a:xfrm>
            <a:off x="6583344" y="2523665"/>
            <a:ext cx="0" cy="16777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 bwMode="auto">
          <a:xfrm flipH="1" flipV="1">
            <a:off x="2728283" y="2203161"/>
            <a:ext cx="5557" cy="2301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 bwMode="auto">
          <a:xfrm flipH="1" flipV="1">
            <a:off x="2710599" y="2908004"/>
            <a:ext cx="5557" cy="2301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>
            <a:stCxn id="57346" idx="4"/>
          </p:cNvCxnSpPr>
          <p:nvPr/>
        </p:nvCxnSpPr>
        <p:spPr bwMode="auto">
          <a:xfrm flipH="1" flipV="1">
            <a:off x="2722726" y="4344628"/>
            <a:ext cx="5557" cy="2301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 bwMode="auto">
          <a:xfrm flipH="1" flipV="1">
            <a:off x="2705042" y="3621714"/>
            <a:ext cx="5557" cy="2301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346" name="Oval 2"/>
          <p:cNvSpPr>
            <a:spLocks noChangeArrowheads="1"/>
          </p:cNvSpPr>
          <p:nvPr/>
        </p:nvSpPr>
        <p:spPr bwMode="gray">
          <a:xfrm flipV="1">
            <a:off x="1074902" y="4574815"/>
            <a:ext cx="3306762" cy="487362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gray">
          <a:xfrm flipV="1">
            <a:off x="1052454" y="6131533"/>
            <a:ext cx="3305175" cy="485775"/>
          </a:xfrm>
          <a:prstGeom prst="ellipse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1147763" y="1696535"/>
            <a:ext cx="3106737" cy="2634456"/>
            <a:chOff x="723" y="1798"/>
            <a:chExt cx="1957" cy="124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7352" name="AutoShape 8"/>
            <p:cNvSpPr>
              <a:spLocks noChangeArrowheads="1"/>
            </p:cNvSpPr>
            <p:nvPr/>
          </p:nvSpPr>
          <p:spPr bwMode="gray">
            <a:xfrm>
              <a:off x="723" y="1798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altLang="ru-RU" sz="1200" dirty="0">
                  <a:solidFill>
                    <a:srgbClr val="F8F8F8"/>
                  </a:solidFill>
                </a:rPr>
                <a:t> </a:t>
              </a:r>
              <a:r>
                <a:rPr lang="ru-RU" altLang="ru-RU" sz="1300" b="1" dirty="0" smtClean="0">
                  <a:solidFill>
                    <a:srgbClr val="F8F8F8"/>
                  </a:solidFill>
                </a:rPr>
                <a:t>Определение поисковых 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ru-RU" altLang="ru-RU" sz="1300" b="1" dirty="0" smtClean="0">
                  <a:solidFill>
                    <a:srgbClr val="F8F8F8"/>
                  </a:solidFill>
                </a:rPr>
                <a:t>признаков</a:t>
              </a:r>
              <a:endParaRPr lang="en-US" altLang="ru-RU" sz="1300" b="1" dirty="0">
                <a:solidFill>
                  <a:srgbClr val="F8F8F8"/>
                </a:solidFill>
              </a:endParaRPr>
            </a:p>
          </p:txBody>
        </p:sp>
        <p:sp>
          <p:nvSpPr>
            <p:cNvPr id="57353" name="AutoShape 9"/>
            <p:cNvSpPr>
              <a:spLocks noChangeArrowheads="1"/>
            </p:cNvSpPr>
            <p:nvPr/>
          </p:nvSpPr>
          <p:spPr bwMode="gray">
            <a:xfrm>
              <a:off x="723" y="2134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altLang="ru-RU" sz="1600" b="1" dirty="0">
                  <a:solidFill>
                    <a:srgbClr val="F8F8F8"/>
                  </a:solidFill>
                </a:rPr>
                <a:t> </a:t>
              </a:r>
              <a:r>
                <a:rPr lang="ru-RU" altLang="ru-RU" sz="1300" b="1" dirty="0" smtClean="0">
                  <a:solidFill>
                    <a:srgbClr val="F8F8F8"/>
                  </a:solidFill>
                </a:rPr>
                <a:t>Определение предмета 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ru-RU" altLang="ru-RU" sz="1300" b="1" dirty="0" smtClean="0">
                  <a:solidFill>
                    <a:srgbClr val="F8F8F8"/>
                  </a:solidFill>
                </a:rPr>
                <a:t>поиска</a:t>
              </a:r>
              <a:endParaRPr lang="en-US" altLang="ru-RU" sz="1300" b="1" dirty="0">
                <a:solidFill>
                  <a:srgbClr val="F8F8F8"/>
                </a:solidFill>
              </a:endParaRPr>
            </a:p>
          </p:txBody>
        </p:sp>
        <p:sp>
          <p:nvSpPr>
            <p:cNvPr id="57354" name="AutoShape 10"/>
            <p:cNvSpPr>
              <a:spLocks noChangeArrowheads="1"/>
            </p:cNvSpPr>
            <p:nvPr/>
          </p:nvSpPr>
          <p:spPr bwMode="gray">
            <a:xfrm>
              <a:off x="723" y="2470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-RU" altLang="ru-RU" sz="1300" b="1" dirty="0" smtClean="0">
                  <a:solidFill>
                    <a:srgbClr val="F8F8F8"/>
                  </a:solidFill>
                </a:rPr>
                <a:t>Определение известной 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ru-RU" altLang="ru-RU" sz="1300" b="1" dirty="0" smtClean="0">
                  <a:solidFill>
                    <a:srgbClr val="F8F8F8"/>
                  </a:solidFill>
                </a:rPr>
                <a:t>пользователю информации</a:t>
              </a:r>
              <a:endParaRPr lang="en-US" altLang="ru-RU" sz="1300" b="1" dirty="0">
                <a:solidFill>
                  <a:srgbClr val="F8F8F8"/>
                </a:solidFill>
              </a:endParaRPr>
            </a:p>
          </p:txBody>
        </p:sp>
        <p:sp>
          <p:nvSpPr>
            <p:cNvPr id="57355" name="AutoShape 11"/>
            <p:cNvSpPr>
              <a:spLocks noChangeArrowheads="1"/>
            </p:cNvSpPr>
            <p:nvPr/>
          </p:nvSpPr>
          <p:spPr bwMode="gray">
            <a:xfrm>
              <a:off x="723" y="2806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-RU" altLang="ru-RU" sz="1300" b="1" dirty="0" smtClean="0">
                  <a:solidFill>
                    <a:srgbClr val="F8F8F8"/>
                  </a:solidFill>
                </a:rPr>
                <a:t>Формулировка и предварительное 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ru-RU" altLang="ru-RU" sz="1300" b="1" dirty="0" smtClean="0">
                  <a:solidFill>
                    <a:srgbClr val="F8F8F8"/>
                  </a:solidFill>
                </a:rPr>
                <a:t>уточнение запроса</a:t>
              </a:r>
              <a:endParaRPr lang="en-US" altLang="ru-RU" sz="1300" b="1" dirty="0">
                <a:solidFill>
                  <a:srgbClr val="F8F8F8"/>
                </a:solidFill>
              </a:endParaRPr>
            </a:p>
          </p:txBody>
        </p:sp>
      </p:grpSp>
      <p:sp>
        <p:nvSpPr>
          <p:cNvPr id="57366" name="Rectangle 22"/>
          <p:cNvSpPr>
            <a:spLocks noChangeArrowheads="1"/>
          </p:cNvSpPr>
          <p:nvPr/>
        </p:nvSpPr>
        <p:spPr bwMode="black">
          <a:xfrm>
            <a:off x="2212397" y="4633552"/>
            <a:ext cx="1020664" cy="36933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rgbClr val="FCFCF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Начало</a:t>
            </a:r>
            <a:endParaRPr lang="en-US" altLang="ru-RU" b="1" dirty="0">
              <a:solidFill>
                <a:srgbClr val="FCFCF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black">
          <a:xfrm>
            <a:off x="2266462" y="6191064"/>
            <a:ext cx="877163" cy="36933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rgbClr val="FCFCFC"/>
                </a:solidFill>
              </a:rPr>
              <a:t>Конец</a:t>
            </a:r>
            <a:endParaRPr lang="en-US" altLang="ru-RU" b="1" dirty="0">
              <a:solidFill>
                <a:srgbClr val="FCFCFC"/>
              </a:solidFill>
            </a:endParaRP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black">
          <a:xfrm>
            <a:off x="1137443" y="1245640"/>
            <a:ext cx="3106737" cy="36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ru-RU" sz="1600" b="1" dirty="0" smtClean="0">
                <a:solidFill>
                  <a:srgbClr val="002060"/>
                </a:solidFill>
              </a:rPr>
              <a:t>1. Прием запроса</a:t>
            </a:r>
            <a:endParaRPr lang="en-US" altLang="ru-RU" sz="1600" b="1" dirty="0">
              <a:solidFill>
                <a:srgbClr val="002060"/>
              </a:solidFill>
            </a:endParaRP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black">
          <a:xfrm>
            <a:off x="4883772" y="1263400"/>
            <a:ext cx="3394769" cy="36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ru-RU" sz="1600" b="1" dirty="0" smtClean="0">
                <a:solidFill>
                  <a:srgbClr val="002060"/>
                </a:solidFill>
              </a:rPr>
              <a:t>2. Подбор и анализ</a:t>
            </a:r>
            <a:endParaRPr lang="en-US" altLang="ru-RU" sz="1600" b="1" dirty="0">
              <a:solidFill>
                <a:srgbClr val="002060"/>
              </a:solidFill>
            </a:endParaRPr>
          </a:p>
        </p:txBody>
      </p:sp>
      <p:sp>
        <p:nvSpPr>
          <p:cNvPr id="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Тематическая справка</a:t>
            </a:r>
            <a:endParaRPr lang="en-US" altLang="ru-RU" dirty="0">
              <a:solidFill>
                <a:srgbClr val="C00000"/>
              </a:solidFill>
            </a:endParaRPr>
          </a:p>
        </p:txBody>
      </p:sp>
      <p:grpSp>
        <p:nvGrpSpPr>
          <p:cNvPr id="32" name="Group 14"/>
          <p:cNvGrpSpPr>
            <a:grpSpLocks/>
          </p:cNvGrpSpPr>
          <p:nvPr/>
        </p:nvGrpSpPr>
        <p:grpSpPr bwMode="auto">
          <a:xfrm>
            <a:off x="4985718" y="4032943"/>
            <a:ext cx="3190875" cy="1006643"/>
            <a:chOff x="2941" y="1801"/>
            <a:chExt cx="2010" cy="576"/>
          </a:xfrm>
          <a:solidFill>
            <a:srgbClr val="7030A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3" name="AutoShape 17"/>
            <p:cNvSpPr>
              <a:spLocks noChangeArrowheads="1"/>
            </p:cNvSpPr>
            <p:nvPr/>
          </p:nvSpPr>
          <p:spPr bwMode="gray">
            <a:xfrm>
              <a:off x="2941" y="1801"/>
              <a:ext cx="2010" cy="240"/>
            </a:xfrm>
            <a:prstGeom prst="roundRect">
              <a:avLst>
                <a:gd name="adj" fmla="val 7574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altLang="ru-RU" sz="1600" dirty="0">
                  <a:solidFill>
                    <a:srgbClr val="F8F8F8"/>
                  </a:solidFill>
                </a:rPr>
                <a:t> </a:t>
              </a:r>
              <a:r>
                <a:rPr lang="ru-RU" altLang="ru-RU" sz="1300" b="1" dirty="0" smtClean="0">
                  <a:solidFill>
                    <a:srgbClr val="F8F8F8"/>
                  </a:solidFill>
                </a:rPr>
                <a:t>Просмотр источников, 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ru-RU" altLang="ru-RU" sz="1300" b="1" dirty="0" smtClean="0">
                  <a:solidFill>
                    <a:srgbClr val="F8F8F8"/>
                  </a:solidFill>
                </a:rPr>
                <a:t>выявление информации</a:t>
              </a:r>
              <a:endParaRPr lang="en-US" altLang="ru-RU" sz="1300" b="1" dirty="0">
                <a:solidFill>
                  <a:srgbClr val="F8F8F8"/>
                </a:solidFill>
              </a:endParaRPr>
            </a:p>
          </p:txBody>
        </p:sp>
        <p:sp>
          <p:nvSpPr>
            <p:cNvPr id="34" name="AutoShape 18"/>
            <p:cNvSpPr>
              <a:spLocks noChangeArrowheads="1"/>
            </p:cNvSpPr>
            <p:nvPr/>
          </p:nvSpPr>
          <p:spPr bwMode="gray">
            <a:xfrm>
              <a:off x="2941" y="2137"/>
              <a:ext cx="2010" cy="240"/>
            </a:xfrm>
            <a:prstGeom prst="roundRect">
              <a:avLst>
                <a:gd name="adj" fmla="val 7574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altLang="ru-RU" sz="1300" b="1" dirty="0">
                  <a:solidFill>
                    <a:srgbClr val="F8F8F8"/>
                  </a:solidFill>
                </a:rPr>
                <a:t> </a:t>
              </a:r>
              <a:r>
                <a:rPr lang="ru-RU" altLang="ru-RU" sz="1300" b="1" dirty="0" smtClean="0">
                  <a:solidFill>
                    <a:srgbClr val="F8F8F8"/>
                  </a:solidFill>
                </a:rPr>
                <a:t>Анализ источников</a:t>
              </a:r>
              <a:endParaRPr lang="en-US" altLang="ru-RU" sz="1300" b="1" dirty="0">
                <a:solidFill>
                  <a:srgbClr val="F8F8F8"/>
                </a:solidFill>
              </a:endParaRPr>
            </a:p>
          </p:txBody>
        </p:sp>
      </p:grpSp>
      <p:grpSp>
        <p:nvGrpSpPr>
          <p:cNvPr id="36" name="Group 14"/>
          <p:cNvGrpSpPr>
            <a:grpSpLocks/>
          </p:cNvGrpSpPr>
          <p:nvPr/>
        </p:nvGrpSpPr>
        <p:grpSpPr bwMode="auto">
          <a:xfrm>
            <a:off x="5013249" y="5577497"/>
            <a:ext cx="3190875" cy="1006643"/>
            <a:chOff x="2941" y="1801"/>
            <a:chExt cx="2010" cy="576"/>
          </a:xfrm>
          <a:solidFill>
            <a:srgbClr val="6C943C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7" name="AutoShape 17"/>
            <p:cNvSpPr>
              <a:spLocks noChangeArrowheads="1"/>
            </p:cNvSpPr>
            <p:nvPr/>
          </p:nvSpPr>
          <p:spPr bwMode="gray">
            <a:xfrm>
              <a:off x="2941" y="1801"/>
              <a:ext cx="2010" cy="240"/>
            </a:xfrm>
            <a:prstGeom prst="roundRect">
              <a:avLst>
                <a:gd name="adj" fmla="val 7574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altLang="ru-RU" sz="1600" dirty="0">
                  <a:solidFill>
                    <a:srgbClr val="F8F8F8"/>
                  </a:solidFill>
                </a:rPr>
                <a:t> </a:t>
              </a:r>
              <a:r>
                <a:rPr lang="ru-RU" altLang="ru-RU" sz="1300" b="1" dirty="0" smtClean="0">
                  <a:solidFill>
                    <a:srgbClr val="F8F8F8"/>
                  </a:solidFill>
                </a:rPr>
                <a:t>Оформление и выдача справки</a:t>
              </a:r>
              <a:endParaRPr lang="en-US" altLang="ru-RU" sz="1300" b="1" dirty="0">
                <a:solidFill>
                  <a:srgbClr val="F8F8F8"/>
                </a:solidFill>
              </a:endParaRPr>
            </a:p>
          </p:txBody>
        </p:sp>
        <p:sp>
          <p:nvSpPr>
            <p:cNvPr id="38" name="AutoShape 18"/>
            <p:cNvSpPr>
              <a:spLocks noChangeArrowheads="1"/>
            </p:cNvSpPr>
            <p:nvPr/>
          </p:nvSpPr>
          <p:spPr bwMode="gray">
            <a:xfrm>
              <a:off x="2941" y="2137"/>
              <a:ext cx="2010" cy="240"/>
            </a:xfrm>
            <a:prstGeom prst="roundRect">
              <a:avLst>
                <a:gd name="adj" fmla="val 7574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altLang="ru-RU" sz="1300" b="1" dirty="0">
                  <a:solidFill>
                    <a:srgbClr val="F8F8F8"/>
                  </a:solidFill>
                </a:rPr>
                <a:t> </a:t>
              </a:r>
              <a:r>
                <a:rPr lang="ru-RU" altLang="ru-RU" sz="1300" b="1" dirty="0" smtClean="0">
                  <a:solidFill>
                    <a:srgbClr val="F8F8F8"/>
                  </a:solidFill>
                </a:rPr>
                <a:t>Регистрация справки</a:t>
              </a:r>
              <a:endParaRPr lang="en-US" altLang="ru-RU" sz="1300" b="1" dirty="0">
                <a:solidFill>
                  <a:srgbClr val="F8F8F8"/>
                </a:solidFill>
              </a:endParaRPr>
            </a:p>
          </p:txBody>
        </p:sp>
      </p:grpSp>
      <p:cxnSp>
        <p:nvCxnSpPr>
          <p:cNvPr id="58" name="Прямая со стрелкой 57"/>
          <p:cNvCxnSpPr/>
          <p:nvPr/>
        </p:nvCxnSpPr>
        <p:spPr bwMode="auto">
          <a:xfrm>
            <a:off x="6581156" y="2167049"/>
            <a:ext cx="0" cy="16777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 bwMode="auto">
          <a:xfrm flipV="1">
            <a:off x="4256686" y="1949849"/>
            <a:ext cx="731220" cy="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0" name="Group 14"/>
          <p:cNvGrpSpPr>
            <a:grpSpLocks/>
          </p:cNvGrpSpPr>
          <p:nvPr/>
        </p:nvGrpSpPr>
        <p:grpSpPr bwMode="auto">
          <a:xfrm>
            <a:off x="4987906" y="1696535"/>
            <a:ext cx="3190875" cy="1737868"/>
            <a:chOff x="2941" y="1801"/>
            <a:chExt cx="2010" cy="912"/>
          </a:xfrm>
          <a:solidFill>
            <a:schemeClr val="accent2">
              <a:lumMod val="75000"/>
            </a:scheme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1" name="AutoShape 17"/>
            <p:cNvSpPr>
              <a:spLocks noChangeArrowheads="1"/>
            </p:cNvSpPr>
            <p:nvPr/>
          </p:nvSpPr>
          <p:spPr bwMode="gray">
            <a:xfrm>
              <a:off x="2941" y="1801"/>
              <a:ext cx="2010" cy="240"/>
            </a:xfrm>
            <a:prstGeom prst="roundRect">
              <a:avLst>
                <a:gd name="adj" fmla="val 7574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altLang="ru-RU" sz="1600" dirty="0">
                  <a:solidFill>
                    <a:srgbClr val="F8F8F8"/>
                  </a:solidFill>
                </a:rPr>
                <a:t> </a:t>
              </a:r>
              <a:r>
                <a:rPr lang="ru-RU" altLang="ru-RU" sz="1300" b="1" dirty="0" smtClean="0">
                  <a:solidFill>
                    <a:srgbClr val="F8F8F8"/>
                  </a:solidFill>
                </a:rPr>
                <a:t>Подбор источников</a:t>
              </a:r>
              <a:endParaRPr lang="en-US" altLang="ru-RU" sz="1300" b="1" dirty="0">
                <a:solidFill>
                  <a:srgbClr val="F8F8F8"/>
                </a:solidFill>
              </a:endParaRPr>
            </a:p>
          </p:txBody>
        </p:sp>
        <p:sp>
          <p:nvSpPr>
            <p:cNvPr id="62" name="AutoShape 18"/>
            <p:cNvSpPr>
              <a:spLocks noChangeArrowheads="1"/>
            </p:cNvSpPr>
            <p:nvPr/>
          </p:nvSpPr>
          <p:spPr bwMode="gray">
            <a:xfrm>
              <a:off x="2941" y="2137"/>
              <a:ext cx="2010" cy="240"/>
            </a:xfrm>
            <a:prstGeom prst="roundRect">
              <a:avLst>
                <a:gd name="adj" fmla="val 7574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altLang="ru-RU" sz="1300" b="1" dirty="0">
                  <a:solidFill>
                    <a:srgbClr val="F8F8F8"/>
                  </a:solidFill>
                </a:rPr>
                <a:t> </a:t>
              </a:r>
              <a:r>
                <a:rPr lang="ru-RU" altLang="ru-RU" sz="1300" b="1" dirty="0" smtClean="0">
                  <a:solidFill>
                    <a:srgbClr val="F8F8F8"/>
                  </a:solidFill>
                </a:rPr>
                <a:t>Анализ источников</a:t>
              </a:r>
              <a:endParaRPr lang="en-US" altLang="ru-RU" sz="1300" b="1" dirty="0">
                <a:solidFill>
                  <a:srgbClr val="F8F8F8"/>
                </a:solidFill>
              </a:endParaRP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gray">
            <a:xfrm>
              <a:off x="2941" y="2473"/>
              <a:ext cx="2010" cy="240"/>
            </a:xfrm>
            <a:prstGeom prst="roundRect">
              <a:avLst>
                <a:gd name="adj" fmla="val 7574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altLang="ru-RU" sz="1300" b="1" dirty="0">
                  <a:solidFill>
                    <a:srgbClr val="F8F8F8"/>
                  </a:solidFill>
                </a:rPr>
                <a:t> </a:t>
              </a:r>
              <a:r>
                <a:rPr lang="ru-RU" altLang="ru-RU" sz="1300" b="1" dirty="0" smtClean="0">
                  <a:solidFill>
                    <a:srgbClr val="F8F8F8"/>
                  </a:solidFill>
                </a:rPr>
                <a:t>Определение последовательности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ru-RU" altLang="ru-RU" sz="1300" b="1" dirty="0">
                  <a:solidFill>
                    <a:srgbClr val="F8F8F8"/>
                  </a:solidFill>
                </a:rPr>
                <a:t>п</a:t>
              </a:r>
              <a:r>
                <a:rPr lang="ru-RU" altLang="ru-RU" sz="1300" b="1" dirty="0" smtClean="0">
                  <a:solidFill>
                    <a:srgbClr val="F8F8F8"/>
                  </a:solidFill>
                </a:rPr>
                <a:t>росмотра источников</a:t>
              </a:r>
              <a:endParaRPr lang="en-US" altLang="ru-RU" sz="1300" b="1" dirty="0">
                <a:solidFill>
                  <a:srgbClr val="F8F8F8"/>
                </a:solidFill>
              </a:endParaRPr>
            </a:p>
          </p:txBody>
        </p:sp>
      </p:grpSp>
      <p:sp>
        <p:nvSpPr>
          <p:cNvPr id="64" name="Rectangle 14"/>
          <p:cNvSpPr>
            <a:spLocks noChangeArrowheads="1"/>
          </p:cNvSpPr>
          <p:nvPr/>
        </p:nvSpPr>
        <p:spPr bwMode="black">
          <a:xfrm>
            <a:off x="5044134" y="3670313"/>
            <a:ext cx="3106737" cy="36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ru-RU" sz="1600" b="1" dirty="0" smtClean="0">
                <a:solidFill>
                  <a:srgbClr val="002060"/>
                </a:solidFill>
              </a:rPr>
              <a:t>3. Поиск</a:t>
            </a:r>
            <a:endParaRPr lang="en-US" altLang="ru-RU" sz="1600" b="1" dirty="0">
              <a:solidFill>
                <a:srgbClr val="002060"/>
              </a:solidFill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black">
          <a:xfrm>
            <a:off x="5055317" y="5210722"/>
            <a:ext cx="3106737" cy="36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ru-RU" sz="1600" b="1" dirty="0">
                <a:solidFill>
                  <a:srgbClr val="002060"/>
                </a:solidFill>
              </a:rPr>
              <a:t>4</a:t>
            </a:r>
            <a:r>
              <a:rPr lang="ru-RU" altLang="ru-RU" sz="1600" b="1" dirty="0" smtClean="0">
                <a:solidFill>
                  <a:srgbClr val="002060"/>
                </a:solidFill>
              </a:rPr>
              <a:t>. Завершение</a:t>
            </a:r>
            <a:endParaRPr lang="en-US" alt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нимированный цвет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Анимированный цвет</Template>
  <TotalTime>376</TotalTime>
  <Words>685</Words>
  <Application>Microsoft Office PowerPoint</Application>
  <PresentationFormat>Экран (4:3)</PresentationFormat>
  <Paragraphs>149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Arial Black</vt:lpstr>
      <vt:lpstr>Wingdings</vt:lpstr>
      <vt:lpstr>Verdana</vt:lpstr>
      <vt:lpstr>Symbol</vt:lpstr>
      <vt:lpstr>Анимированный цвет</vt:lpstr>
      <vt:lpstr>Библиографические справки</vt:lpstr>
      <vt:lpstr>Формы библиотечно-библиографических справок</vt:lpstr>
      <vt:lpstr>Виды библиотечно-библиографических справок</vt:lpstr>
      <vt:lpstr>Консультация</vt:lpstr>
      <vt:lpstr>Презентация PowerPoint</vt:lpstr>
      <vt:lpstr>Тематическая справка</vt:lpstr>
      <vt:lpstr>Тематическая справка</vt:lpstr>
      <vt:lpstr>Тематическая справка</vt:lpstr>
      <vt:lpstr>Тематическая справка</vt:lpstr>
      <vt:lpstr>Примеры  запросов читателей</vt:lpstr>
      <vt:lpstr>Как различить тематическую и фактографическую справки</vt:lpstr>
      <vt:lpstr>Фактографическая справка</vt:lpstr>
      <vt:lpstr>Библиотечно-библиографическая справка</vt:lpstr>
      <vt:lpstr>Электронные ресурсы для выполнения тематической справки</vt:lpstr>
      <vt:lpstr>Бланк запроса  на тематическую справку</vt:lpstr>
      <vt:lpstr>Список  использованной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Библиографические справки</dc:title>
  <dc:creator>Пользователь</dc:creator>
  <dc:description>http://propowerpoint.ru - Áåñïëàòíûå øàáëîíû äëÿ ïðåçåíòàöèé. Ïîëåçíûå ñîâåòû è óðîêè  _x000d__x000d_
PowerPoint .</dc:description>
  <cp:lastModifiedBy>Пользователь</cp:lastModifiedBy>
  <cp:revision>44</cp:revision>
  <dcterms:created xsi:type="dcterms:W3CDTF">2021-12-02T08:27:22Z</dcterms:created>
  <dcterms:modified xsi:type="dcterms:W3CDTF">2021-12-02T14:44:07Z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000800ea0c0000000000010243100207f6000400038000</vt:lpwstr>
  </property>
</Properties>
</file>